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412" r:id="rId3"/>
    <p:sldId id="451" r:id="rId4"/>
    <p:sldId id="413" r:id="rId5"/>
    <p:sldId id="414" r:id="rId6"/>
    <p:sldId id="450" r:id="rId7"/>
    <p:sldId id="420" r:id="rId8"/>
    <p:sldId id="490" r:id="rId9"/>
    <p:sldId id="418" r:id="rId10"/>
    <p:sldId id="415" r:id="rId11"/>
    <p:sldId id="417" r:id="rId12"/>
    <p:sldId id="422" r:id="rId13"/>
    <p:sldId id="421" r:id="rId14"/>
    <p:sldId id="423" r:id="rId15"/>
    <p:sldId id="424" r:id="rId16"/>
    <p:sldId id="425" r:id="rId17"/>
    <p:sldId id="426" r:id="rId18"/>
    <p:sldId id="492" r:id="rId19"/>
    <p:sldId id="351" r:id="rId20"/>
    <p:sldId id="409" r:id="rId21"/>
    <p:sldId id="356" r:id="rId22"/>
    <p:sldId id="484" r:id="rId23"/>
    <p:sldId id="453" r:id="rId24"/>
    <p:sldId id="357" r:id="rId25"/>
    <p:sldId id="454" r:id="rId26"/>
    <p:sldId id="459" r:id="rId27"/>
    <p:sldId id="460" r:id="rId28"/>
    <p:sldId id="486" r:id="rId29"/>
    <p:sldId id="485" r:id="rId30"/>
    <p:sldId id="466" r:id="rId31"/>
    <p:sldId id="467" r:id="rId32"/>
    <p:sldId id="487" r:id="rId33"/>
    <p:sldId id="472" r:id="rId34"/>
    <p:sldId id="473" r:id="rId35"/>
    <p:sldId id="463" r:id="rId36"/>
    <p:sldId id="464" r:id="rId37"/>
    <p:sldId id="465" r:id="rId38"/>
    <p:sldId id="455" r:id="rId39"/>
    <p:sldId id="401" r:id="rId40"/>
    <p:sldId id="408" r:id="rId41"/>
    <p:sldId id="402" r:id="rId42"/>
    <p:sldId id="491" r:id="rId43"/>
    <p:sldId id="387" r:id="rId44"/>
    <p:sldId id="475" r:id="rId45"/>
    <p:sldId id="474" r:id="rId46"/>
    <p:sldId id="456" r:id="rId47"/>
    <p:sldId id="494" r:id="rId48"/>
    <p:sldId id="493" r:id="rId49"/>
    <p:sldId id="449" r:id="rId50"/>
    <p:sldId id="476" r:id="rId51"/>
    <p:sldId id="495" r:id="rId52"/>
    <p:sldId id="496" r:id="rId53"/>
    <p:sldId id="479" r:id="rId54"/>
    <p:sldId id="480" r:id="rId55"/>
    <p:sldId id="457" r:id="rId56"/>
    <p:sldId id="498" r:id="rId57"/>
    <p:sldId id="482" r:id="rId58"/>
    <p:sldId id="383" r:id="rId59"/>
    <p:sldId id="483" r:id="rId60"/>
    <p:sldId id="384" r:id="rId61"/>
    <p:sldId id="282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8"/>
    <p:restoredTop sz="92679"/>
  </p:normalViewPr>
  <p:slideViewPr>
    <p:cSldViewPr snapToGrid="0" snapToObjects="1">
      <p:cViewPr varScale="1">
        <p:scale>
          <a:sx n="79" d="100"/>
          <a:sy n="79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4B609-8C03-E946-9D44-8DCC7F2BBBFB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F876BC08-5D7D-B349-84D6-D5C758B51BBE}">
      <dgm:prSet phldrT="[Text]"/>
      <dgm:spPr/>
      <dgm:t>
        <a:bodyPr/>
        <a:lstStyle/>
        <a:p>
          <a:r>
            <a:rPr lang="en-US" dirty="0"/>
            <a:t>Entity</a:t>
          </a:r>
        </a:p>
        <a:p>
          <a:r>
            <a:rPr lang="en-US" dirty="0"/>
            <a:t>Identification</a:t>
          </a:r>
        </a:p>
      </dgm:t>
    </dgm:pt>
    <dgm:pt modelId="{B1F7AE7E-6221-9345-8400-BAE718D31E41}" type="parTrans" cxnId="{5A80ED94-DAAB-F14A-B89A-2959DFB4C6AF}">
      <dgm:prSet/>
      <dgm:spPr/>
      <dgm:t>
        <a:bodyPr/>
        <a:lstStyle/>
        <a:p>
          <a:endParaRPr lang="en-US"/>
        </a:p>
      </dgm:t>
    </dgm:pt>
    <dgm:pt modelId="{AB04DC0A-0CA8-2442-B1F7-0466BA544BD3}" type="sibTrans" cxnId="{5A80ED94-DAAB-F14A-B89A-2959DFB4C6AF}">
      <dgm:prSet/>
      <dgm:spPr/>
      <dgm:t>
        <a:bodyPr/>
        <a:lstStyle/>
        <a:p>
          <a:endParaRPr lang="en-US"/>
        </a:p>
      </dgm:t>
    </dgm:pt>
    <dgm:pt modelId="{3977E914-DF63-874A-AA09-7F03CF313808}">
      <dgm:prSet phldrT="[Text]"/>
      <dgm:spPr/>
      <dgm:t>
        <a:bodyPr/>
        <a:lstStyle/>
        <a:p>
          <a:r>
            <a:rPr lang="en-US" dirty="0"/>
            <a:t>Relation</a:t>
          </a:r>
        </a:p>
        <a:p>
          <a:r>
            <a:rPr lang="en-US" dirty="0"/>
            <a:t>Annotation</a:t>
          </a:r>
        </a:p>
      </dgm:t>
    </dgm:pt>
    <dgm:pt modelId="{92BA29BE-1DE7-5A4A-9630-CF704ED7B859}" type="parTrans" cxnId="{7872005B-D891-A34B-B5CB-76367EF99C42}">
      <dgm:prSet/>
      <dgm:spPr/>
      <dgm:t>
        <a:bodyPr/>
        <a:lstStyle/>
        <a:p>
          <a:endParaRPr lang="en-US"/>
        </a:p>
      </dgm:t>
    </dgm:pt>
    <dgm:pt modelId="{3191E21B-8245-8B4E-8D7F-3B7E339D24D5}" type="sibTrans" cxnId="{7872005B-D891-A34B-B5CB-76367EF99C42}">
      <dgm:prSet/>
      <dgm:spPr/>
      <dgm:t>
        <a:bodyPr/>
        <a:lstStyle/>
        <a:p>
          <a:endParaRPr lang="en-US"/>
        </a:p>
      </dgm:t>
    </dgm:pt>
    <dgm:pt modelId="{1762AB63-74D3-A24D-83E8-F9C5A214E285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48A3624F-413F-9B41-A58F-E9000F957028}" type="parTrans" cxnId="{FDEF1269-EE2A-3C49-BA8A-81609351A7AE}">
      <dgm:prSet/>
      <dgm:spPr/>
      <dgm:t>
        <a:bodyPr/>
        <a:lstStyle/>
        <a:p>
          <a:endParaRPr lang="en-US"/>
        </a:p>
      </dgm:t>
    </dgm:pt>
    <dgm:pt modelId="{6E7CE0D2-5B87-9745-9A4E-40DD9F1CEF7A}" type="sibTrans" cxnId="{FDEF1269-EE2A-3C49-BA8A-81609351A7AE}">
      <dgm:prSet/>
      <dgm:spPr/>
      <dgm:t>
        <a:bodyPr/>
        <a:lstStyle/>
        <a:p>
          <a:endParaRPr lang="en-US"/>
        </a:p>
      </dgm:t>
    </dgm:pt>
    <dgm:pt modelId="{829F1383-2D69-264B-B50A-1A857036B56D}" type="pres">
      <dgm:prSet presAssocID="{2BE4B609-8C03-E946-9D44-8DCC7F2BBBFB}" presName="Name0" presStyleCnt="0">
        <dgm:presLayoutVars>
          <dgm:dir/>
          <dgm:resizeHandles val="exact"/>
        </dgm:presLayoutVars>
      </dgm:prSet>
      <dgm:spPr/>
    </dgm:pt>
    <dgm:pt modelId="{FC15E770-3FEF-8C44-A1DB-4B53129B7D52}" type="pres">
      <dgm:prSet presAssocID="{F876BC08-5D7D-B349-84D6-D5C758B51BBE}" presName="parTxOnly" presStyleLbl="node1" presStyleIdx="0" presStyleCnt="3">
        <dgm:presLayoutVars>
          <dgm:bulletEnabled val="1"/>
        </dgm:presLayoutVars>
      </dgm:prSet>
      <dgm:spPr/>
    </dgm:pt>
    <dgm:pt modelId="{2D99EBF3-AF9B-554E-8BD0-5A1A33893570}" type="pres">
      <dgm:prSet presAssocID="{AB04DC0A-0CA8-2442-B1F7-0466BA544BD3}" presName="parSpace" presStyleCnt="0"/>
      <dgm:spPr/>
    </dgm:pt>
    <dgm:pt modelId="{111F495E-12E0-944C-96A7-AD4B1DDBD922}" type="pres">
      <dgm:prSet presAssocID="{3977E914-DF63-874A-AA09-7F03CF313808}" presName="parTxOnly" presStyleLbl="node1" presStyleIdx="1" presStyleCnt="3">
        <dgm:presLayoutVars>
          <dgm:bulletEnabled val="1"/>
        </dgm:presLayoutVars>
      </dgm:prSet>
      <dgm:spPr/>
    </dgm:pt>
    <dgm:pt modelId="{B507AEFC-65B0-2A43-B7A4-A28946F968DF}" type="pres">
      <dgm:prSet presAssocID="{3191E21B-8245-8B4E-8D7F-3B7E339D24D5}" presName="parSpace" presStyleCnt="0"/>
      <dgm:spPr/>
    </dgm:pt>
    <dgm:pt modelId="{3C99AA5C-D3A5-DA45-BED2-43DA06AA62B5}" type="pres">
      <dgm:prSet presAssocID="{1762AB63-74D3-A24D-83E8-F9C5A214E285}" presName="parTxOnly" presStyleLbl="node1" presStyleIdx="2" presStyleCnt="3" custLinFactNeighborX="4186" custLinFactNeighborY="-1165">
        <dgm:presLayoutVars>
          <dgm:bulletEnabled val="1"/>
        </dgm:presLayoutVars>
      </dgm:prSet>
      <dgm:spPr/>
    </dgm:pt>
  </dgm:ptLst>
  <dgm:cxnLst>
    <dgm:cxn modelId="{B9321A42-9148-A442-B349-EB8538BB45B3}" type="presOf" srcId="{3977E914-DF63-874A-AA09-7F03CF313808}" destId="{111F495E-12E0-944C-96A7-AD4B1DDBD922}" srcOrd="0" destOrd="0" presId="urn:microsoft.com/office/officeart/2005/8/layout/hChevron3"/>
    <dgm:cxn modelId="{8343E052-C785-6C46-A473-FA08672AF3E3}" type="presOf" srcId="{1762AB63-74D3-A24D-83E8-F9C5A214E285}" destId="{3C99AA5C-D3A5-DA45-BED2-43DA06AA62B5}" srcOrd="0" destOrd="0" presId="urn:microsoft.com/office/officeart/2005/8/layout/hChevron3"/>
    <dgm:cxn modelId="{7872005B-D891-A34B-B5CB-76367EF99C42}" srcId="{2BE4B609-8C03-E946-9D44-8DCC7F2BBBFB}" destId="{3977E914-DF63-874A-AA09-7F03CF313808}" srcOrd="1" destOrd="0" parTransId="{92BA29BE-1DE7-5A4A-9630-CF704ED7B859}" sibTransId="{3191E21B-8245-8B4E-8D7F-3B7E339D24D5}"/>
    <dgm:cxn modelId="{13181563-0AEC-FF41-BC29-C129CE121D2F}" type="presOf" srcId="{F876BC08-5D7D-B349-84D6-D5C758B51BBE}" destId="{FC15E770-3FEF-8C44-A1DB-4B53129B7D52}" srcOrd="0" destOrd="0" presId="urn:microsoft.com/office/officeart/2005/8/layout/hChevron3"/>
    <dgm:cxn modelId="{FDEF1269-EE2A-3C49-BA8A-81609351A7AE}" srcId="{2BE4B609-8C03-E946-9D44-8DCC7F2BBBFB}" destId="{1762AB63-74D3-A24D-83E8-F9C5A214E285}" srcOrd="2" destOrd="0" parTransId="{48A3624F-413F-9B41-A58F-E9000F957028}" sibTransId="{6E7CE0D2-5B87-9745-9A4E-40DD9F1CEF7A}"/>
    <dgm:cxn modelId="{5A80ED94-DAAB-F14A-B89A-2959DFB4C6AF}" srcId="{2BE4B609-8C03-E946-9D44-8DCC7F2BBBFB}" destId="{F876BC08-5D7D-B349-84D6-D5C758B51BBE}" srcOrd="0" destOrd="0" parTransId="{B1F7AE7E-6221-9345-8400-BAE718D31E41}" sibTransId="{AB04DC0A-0CA8-2442-B1F7-0466BA544BD3}"/>
    <dgm:cxn modelId="{46DEFBAF-2B4B-774D-BE8A-8725EB08B489}" type="presOf" srcId="{2BE4B609-8C03-E946-9D44-8DCC7F2BBBFB}" destId="{829F1383-2D69-264B-B50A-1A857036B56D}" srcOrd="0" destOrd="0" presId="urn:microsoft.com/office/officeart/2005/8/layout/hChevron3"/>
    <dgm:cxn modelId="{D6301E8A-53F7-F44C-95C0-DF472F584110}" type="presParOf" srcId="{829F1383-2D69-264B-B50A-1A857036B56D}" destId="{FC15E770-3FEF-8C44-A1DB-4B53129B7D52}" srcOrd="0" destOrd="0" presId="urn:microsoft.com/office/officeart/2005/8/layout/hChevron3"/>
    <dgm:cxn modelId="{8295BEB3-2A46-1D42-A909-6BA9B1402BEA}" type="presParOf" srcId="{829F1383-2D69-264B-B50A-1A857036B56D}" destId="{2D99EBF3-AF9B-554E-8BD0-5A1A33893570}" srcOrd="1" destOrd="0" presId="urn:microsoft.com/office/officeart/2005/8/layout/hChevron3"/>
    <dgm:cxn modelId="{6FB9754C-5DBE-0848-8D6F-BA4383280D07}" type="presParOf" srcId="{829F1383-2D69-264B-B50A-1A857036B56D}" destId="{111F495E-12E0-944C-96A7-AD4B1DDBD922}" srcOrd="2" destOrd="0" presId="urn:microsoft.com/office/officeart/2005/8/layout/hChevron3"/>
    <dgm:cxn modelId="{7F5FC15F-8CB3-9543-91AA-F5E13E98FDFA}" type="presParOf" srcId="{829F1383-2D69-264B-B50A-1A857036B56D}" destId="{B507AEFC-65B0-2A43-B7A4-A28946F968DF}" srcOrd="3" destOrd="0" presId="urn:microsoft.com/office/officeart/2005/8/layout/hChevron3"/>
    <dgm:cxn modelId="{3257C1F1-D553-4E43-AF60-CD9CD6F0DAFF}" type="presParOf" srcId="{829F1383-2D69-264B-B50A-1A857036B56D}" destId="{3C99AA5C-D3A5-DA45-BED2-43DA06AA62B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5E770-3FEF-8C44-A1DB-4B53129B7D52}">
      <dsp:nvSpPr>
        <dsp:cNvPr id="0" name=""/>
        <dsp:cNvSpPr/>
      </dsp:nvSpPr>
      <dsp:spPr>
        <a:xfrm>
          <a:off x="2808" y="12670"/>
          <a:ext cx="2456133" cy="9824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Entity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Identification</a:t>
          </a:r>
        </a:p>
      </dsp:txBody>
      <dsp:txXfrm>
        <a:off x="2808" y="12670"/>
        <a:ext cx="2210520" cy="982453"/>
      </dsp:txXfrm>
    </dsp:sp>
    <dsp:sp modelId="{111F495E-12E0-944C-96A7-AD4B1DDBD922}">
      <dsp:nvSpPr>
        <dsp:cNvPr id="0" name=""/>
        <dsp:cNvSpPr/>
      </dsp:nvSpPr>
      <dsp:spPr>
        <a:xfrm>
          <a:off x="1967715" y="12670"/>
          <a:ext cx="2456133" cy="982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Relation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Annotation</a:t>
          </a:r>
        </a:p>
      </dsp:txBody>
      <dsp:txXfrm>
        <a:off x="2458942" y="12670"/>
        <a:ext cx="1473680" cy="982453"/>
      </dsp:txXfrm>
    </dsp:sp>
    <dsp:sp modelId="{3C99AA5C-D3A5-DA45-BED2-43DA06AA62B5}">
      <dsp:nvSpPr>
        <dsp:cNvPr id="0" name=""/>
        <dsp:cNvSpPr/>
      </dsp:nvSpPr>
      <dsp:spPr>
        <a:xfrm>
          <a:off x="3935430" y="1225"/>
          <a:ext cx="2456133" cy="982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Training</a:t>
          </a:r>
        </a:p>
      </dsp:txBody>
      <dsp:txXfrm>
        <a:off x="4426657" y="1225"/>
        <a:ext cx="1473680" cy="982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BB650-5196-C244-98CD-F6B6E2F41834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C6515-17C3-4D45-8337-A908509B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50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8A197-3317-C441-A71D-F9AB87CA08D2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78C78-90AE-DE40-8ACF-CB904B453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5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64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numbers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8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numbers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52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65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98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28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45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3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74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numbers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7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numbers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0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90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numbers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numbers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14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wde.codeplex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47.tiff"/><Relationship Id="rId10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7.tiff"/><Relationship Id="rId4" Type="http://schemas.openxmlformats.org/officeDocument/2006/relationships/image" Target="../media/image31.png"/><Relationship Id="rId9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90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19" Type="http://schemas.openxmlformats.org/officeDocument/2006/relationships/image" Target="../media/image52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4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Challenges and Innovations in Building a Product Knowledge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Xin Luna Dong, Amazon</a:t>
            </a:r>
          </a:p>
          <a:p>
            <a:pPr algn="ctr"/>
            <a:r>
              <a:rPr lang="en-US" dirty="0"/>
              <a:t>February, 2017</a:t>
            </a:r>
          </a:p>
        </p:txBody>
      </p:sp>
    </p:spTree>
    <p:extLst>
      <p:ext uri="{BB962C8B-B14F-4D97-AF65-F5344CB8AC3E}">
        <p14:creationId xmlns:p14="http://schemas.microsoft.com/office/powerpoint/2010/main" val="89062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Graph vs. Knowledge Graph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413215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18829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3"/>
          <p:cNvSpPr txBox="1"/>
          <p:nvPr/>
        </p:nvSpPr>
        <p:spPr>
          <a:xfrm>
            <a:off x="6647659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31" name="Oval 30"/>
          <p:cNvSpPr/>
          <p:nvPr/>
        </p:nvSpPr>
        <p:spPr>
          <a:xfrm>
            <a:off x="4562767" y="200590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2" name="Oval 31"/>
          <p:cNvSpPr/>
          <p:nvPr/>
        </p:nvSpPr>
        <p:spPr>
          <a:xfrm>
            <a:off x="5226969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3" name="Oval 32"/>
          <p:cNvSpPr/>
          <p:nvPr/>
        </p:nvSpPr>
        <p:spPr>
          <a:xfrm>
            <a:off x="5226969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Oval 33"/>
          <p:cNvSpPr/>
          <p:nvPr/>
        </p:nvSpPr>
        <p:spPr>
          <a:xfrm>
            <a:off x="7742290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5" name="Oval 34"/>
          <p:cNvSpPr/>
          <p:nvPr/>
        </p:nvSpPr>
        <p:spPr>
          <a:xfrm>
            <a:off x="7742290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6" name="Oval 35"/>
          <p:cNvSpPr/>
          <p:nvPr/>
        </p:nvSpPr>
        <p:spPr>
          <a:xfrm>
            <a:off x="7742290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7" name="Text Box 6"/>
          <p:cNvSpPr txBox="1"/>
          <p:nvPr/>
        </p:nvSpPr>
        <p:spPr>
          <a:xfrm>
            <a:off x="5226969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38" name="Text Box 7"/>
          <p:cNvSpPr txBox="1"/>
          <p:nvPr/>
        </p:nvSpPr>
        <p:spPr>
          <a:xfrm>
            <a:off x="5226969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39" name="Text Box 8"/>
          <p:cNvSpPr txBox="1"/>
          <p:nvPr/>
        </p:nvSpPr>
        <p:spPr>
          <a:xfrm>
            <a:off x="7742290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40" name="Text Box 9"/>
          <p:cNvSpPr txBox="1"/>
          <p:nvPr/>
        </p:nvSpPr>
        <p:spPr>
          <a:xfrm>
            <a:off x="7742290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41" name="Text Box 10"/>
          <p:cNvSpPr txBox="1"/>
          <p:nvPr/>
        </p:nvSpPr>
        <p:spPr>
          <a:xfrm>
            <a:off x="7742290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018829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534150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534150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534150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1" idx="4"/>
            <a:endCxn id="32" idx="0"/>
          </p:cNvCxnSpPr>
          <p:nvPr/>
        </p:nvCxnSpPr>
        <p:spPr>
          <a:xfrm>
            <a:off x="5619988" y="2555963"/>
            <a:ext cx="0" cy="3767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3" idx="0"/>
            <a:endCxn id="33" idx="4"/>
          </p:cNvCxnSpPr>
          <p:nvPr/>
        </p:nvCxnSpPr>
        <p:spPr>
          <a:xfrm flipV="1">
            <a:off x="5619988" y="5265183"/>
            <a:ext cx="0" cy="3622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20"/>
          <p:cNvSpPr txBox="1"/>
          <p:nvPr/>
        </p:nvSpPr>
        <p:spPr>
          <a:xfrm>
            <a:off x="6647659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49" name="Text Box 21"/>
          <p:cNvSpPr txBox="1"/>
          <p:nvPr/>
        </p:nvSpPr>
        <p:spPr>
          <a:xfrm>
            <a:off x="6647659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50" name="Freeform 49"/>
          <p:cNvSpPr/>
          <p:nvPr/>
        </p:nvSpPr>
        <p:spPr>
          <a:xfrm>
            <a:off x="6018829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1" name="Freeform 50"/>
          <p:cNvSpPr/>
          <p:nvPr/>
        </p:nvSpPr>
        <p:spPr>
          <a:xfrm flipH="1" flipV="1">
            <a:off x="6018829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2" name="Text Box 29"/>
          <p:cNvSpPr txBox="1"/>
          <p:nvPr/>
        </p:nvSpPr>
        <p:spPr>
          <a:xfrm>
            <a:off x="6007185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53" name="Text Box 30"/>
          <p:cNvSpPr txBox="1"/>
          <p:nvPr/>
        </p:nvSpPr>
        <p:spPr>
          <a:xfrm>
            <a:off x="5602879" y="258836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4" name="Text Box 31"/>
          <p:cNvSpPr txBox="1"/>
          <p:nvPr/>
        </p:nvSpPr>
        <p:spPr>
          <a:xfrm>
            <a:off x="8848565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7" name="Text Box 32"/>
          <p:cNvSpPr txBox="1"/>
          <p:nvPr/>
        </p:nvSpPr>
        <p:spPr>
          <a:xfrm>
            <a:off x="8848565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8" name="Text Box 33"/>
          <p:cNvSpPr txBox="1"/>
          <p:nvPr/>
        </p:nvSpPr>
        <p:spPr>
          <a:xfrm>
            <a:off x="8836921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0" name="Text Box 34"/>
          <p:cNvSpPr txBox="1"/>
          <p:nvPr/>
        </p:nvSpPr>
        <p:spPr>
          <a:xfrm>
            <a:off x="5619988" y="527077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2" name="Text Box 35"/>
          <p:cNvSpPr txBox="1"/>
          <p:nvPr/>
        </p:nvSpPr>
        <p:spPr>
          <a:xfrm>
            <a:off x="4953165" y="211409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63" name="Oval 62"/>
          <p:cNvSpPr/>
          <p:nvPr/>
        </p:nvSpPr>
        <p:spPr>
          <a:xfrm>
            <a:off x="4562767" y="562745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5" name="Text Box 38"/>
          <p:cNvSpPr txBox="1"/>
          <p:nvPr/>
        </p:nvSpPr>
        <p:spPr>
          <a:xfrm>
            <a:off x="4933673" y="573962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66" name="Oval 65"/>
          <p:cNvSpPr/>
          <p:nvPr/>
        </p:nvSpPr>
        <p:spPr>
          <a:xfrm>
            <a:off x="9791810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7" name="Text Box 40"/>
          <p:cNvSpPr txBox="1"/>
          <p:nvPr/>
        </p:nvSpPr>
        <p:spPr>
          <a:xfrm>
            <a:off x="9944302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ea typeface="宋体" charset="-122"/>
                <a:cs typeface="Times New Roman" charset="0"/>
              </a:rPr>
              <a:t>怀特</a:t>
            </a:r>
            <a:r>
              <a:rPr lang="en-US" sz="1400" dirty="0">
                <a:effectLst/>
                <a:ea typeface="宋体" charset="-122"/>
                <a:cs typeface="Times New Roman" charset="0"/>
              </a:rPr>
              <a:t>”</a:t>
            </a:r>
          </a:p>
        </p:txBody>
      </p:sp>
      <p:sp>
        <p:nvSpPr>
          <p:cNvPr id="68" name="Oval 67"/>
          <p:cNvSpPr/>
          <p:nvPr/>
        </p:nvSpPr>
        <p:spPr>
          <a:xfrm>
            <a:off x="9791810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9" name="Text Box 42"/>
          <p:cNvSpPr txBox="1"/>
          <p:nvPr/>
        </p:nvSpPr>
        <p:spPr>
          <a:xfrm>
            <a:off x="10257611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76" name="Oval 75"/>
          <p:cNvSpPr/>
          <p:nvPr/>
        </p:nvSpPr>
        <p:spPr>
          <a:xfrm>
            <a:off x="9791810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77" name="Text Box 44"/>
          <p:cNvSpPr txBox="1"/>
          <p:nvPr/>
        </p:nvSpPr>
        <p:spPr>
          <a:xfrm>
            <a:off x="10257611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6018829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4"/>
          <p:cNvSpPr txBox="1"/>
          <p:nvPr/>
        </p:nvSpPr>
        <p:spPr>
          <a:xfrm>
            <a:off x="6333244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80" name="Oval 79"/>
          <p:cNvSpPr/>
          <p:nvPr/>
        </p:nvSpPr>
        <p:spPr>
          <a:xfrm>
            <a:off x="9792035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1" name="Text Box 49"/>
          <p:cNvSpPr txBox="1"/>
          <p:nvPr/>
        </p:nvSpPr>
        <p:spPr>
          <a:xfrm>
            <a:off x="9943425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“Robin Wright Penn”</a:t>
            </a:r>
          </a:p>
        </p:txBody>
      </p:sp>
      <p:sp>
        <p:nvSpPr>
          <p:cNvPr id="82" name="Oval 81"/>
          <p:cNvSpPr/>
          <p:nvPr/>
        </p:nvSpPr>
        <p:spPr>
          <a:xfrm>
            <a:off x="9787915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3" name="Text Box 40"/>
          <p:cNvSpPr txBox="1"/>
          <p:nvPr/>
        </p:nvSpPr>
        <p:spPr>
          <a:xfrm>
            <a:off x="10174899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84" name="Text Box 33"/>
          <p:cNvSpPr txBox="1"/>
          <p:nvPr/>
        </p:nvSpPr>
        <p:spPr>
          <a:xfrm>
            <a:off x="8762407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8413215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Box 33"/>
          <p:cNvSpPr txBox="1"/>
          <p:nvPr/>
        </p:nvSpPr>
        <p:spPr>
          <a:xfrm>
            <a:off x="8799532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87" name="Oval 86"/>
          <p:cNvSpPr/>
          <p:nvPr/>
        </p:nvSpPr>
        <p:spPr>
          <a:xfrm>
            <a:off x="9791813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8413215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32"/>
          <p:cNvSpPr txBox="1"/>
          <p:nvPr/>
        </p:nvSpPr>
        <p:spPr>
          <a:xfrm>
            <a:off x="8513764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a typeface="宋体" charset="-122"/>
                <a:cs typeface="Times New Roman" charset="0"/>
              </a:rPr>
              <a:t>birth_date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787509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413215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Box 31"/>
          <p:cNvSpPr txBox="1"/>
          <p:nvPr/>
        </p:nvSpPr>
        <p:spPr>
          <a:xfrm>
            <a:off x="8691503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01398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Graph vs. Knowledge Graph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413215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18829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3"/>
          <p:cNvSpPr txBox="1"/>
          <p:nvPr/>
        </p:nvSpPr>
        <p:spPr>
          <a:xfrm>
            <a:off x="6647659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31" name="Oval 30"/>
          <p:cNvSpPr/>
          <p:nvPr/>
        </p:nvSpPr>
        <p:spPr>
          <a:xfrm>
            <a:off x="4562767" y="200590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2" name="Oval 31"/>
          <p:cNvSpPr/>
          <p:nvPr/>
        </p:nvSpPr>
        <p:spPr>
          <a:xfrm>
            <a:off x="5226969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3" name="Oval 32"/>
          <p:cNvSpPr/>
          <p:nvPr/>
        </p:nvSpPr>
        <p:spPr>
          <a:xfrm>
            <a:off x="5226969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Oval 33"/>
          <p:cNvSpPr/>
          <p:nvPr/>
        </p:nvSpPr>
        <p:spPr>
          <a:xfrm>
            <a:off x="7742290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5" name="Oval 34"/>
          <p:cNvSpPr/>
          <p:nvPr/>
        </p:nvSpPr>
        <p:spPr>
          <a:xfrm>
            <a:off x="7742290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6" name="Oval 35"/>
          <p:cNvSpPr/>
          <p:nvPr/>
        </p:nvSpPr>
        <p:spPr>
          <a:xfrm>
            <a:off x="7742290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7" name="Text Box 6"/>
          <p:cNvSpPr txBox="1"/>
          <p:nvPr/>
        </p:nvSpPr>
        <p:spPr>
          <a:xfrm>
            <a:off x="5226969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38" name="Text Box 7"/>
          <p:cNvSpPr txBox="1"/>
          <p:nvPr/>
        </p:nvSpPr>
        <p:spPr>
          <a:xfrm>
            <a:off x="5226969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39" name="Text Box 8"/>
          <p:cNvSpPr txBox="1"/>
          <p:nvPr/>
        </p:nvSpPr>
        <p:spPr>
          <a:xfrm>
            <a:off x="7742290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40" name="Text Box 9"/>
          <p:cNvSpPr txBox="1"/>
          <p:nvPr/>
        </p:nvSpPr>
        <p:spPr>
          <a:xfrm>
            <a:off x="7742290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41" name="Text Box 10"/>
          <p:cNvSpPr txBox="1"/>
          <p:nvPr/>
        </p:nvSpPr>
        <p:spPr>
          <a:xfrm>
            <a:off x="7742290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018829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534150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534150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534150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1" idx="4"/>
            <a:endCxn id="32" idx="0"/>
          </p:cNvCxnSpPr>
          <p:nvPr/>
        </p:nvCxnSpPr>
        <p:spPr>
          <a:xfrm>
            <a:off x="5619988" y="2555963"/>
            <a:ext cx="0" cy="3767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3" idx="0"/>
            <a:endCxn id="33" idx="4"/>
          </p:cNvCxnSpPr>
          <p:nvPr/>
        </p:nvCxnSpPr>
        <p:spPr>
          <a:xfrm flipV="1">
            <a:off x="5619988" y="5265183"/>
            <a:ext cx="0" cy="3622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20"/>
          <p:cNvSpPr txBox="1"/>
          <p:nvPr/>
        </p:nvSpPr>
        <p:spPr>
          <a:xfrm>
            <a:off x="6647659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49" name="Text Box 21"/>
          <p:cNvSpPr txBox="1"/>
          <p:nvPr/>
        </p:nvSpPr>
        <p:spPr>
          <a:xfrm>
            <a:off x="6647659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50" name="Freeform 49"/>
          <p:cNvSpPr/>
          <p:nvPr/>
        </p:nvSpPr>
        <p:spPr>
          <a:xfrm>
            <a:off x="6018829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1" name="Freeform 50"/>
          <p:cNvSpPr/>
          <p:nvPr/>
        </p:nvSpPr>
        <p:spPr>
          <a:xfrm flipH="1" flipV="1">
            <a:off x="6018829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2" name="Text Box 29"/>
          <p:cNvSpPr txBox="1"/>
          <p:nvPr/>
        </p:nvSpPr>
        <p:spPr>
          <a:xfrm>
            <a:off x="6007185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53" name="Text Box 30"/>
          <p:cNvSpPr txBox="1"/>
          <p:nvPr/>
        </p:nvSpPr>
        <p:spPr>
          <a:xfrm>
            <a:off x="5602879" y="258836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4" name="Text Box 31"/>
          <p:cNvSpPr txBox="1"/>
          <p:nvPr/>
        </p:nvSpPr>
        <p:spPr>
          <a:xfrm>
            <a:off x="8848565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7" name="Text Box 32"/>
          <p:cNvSpPr txBox="1"/>
          <p:nvPr/>
        </p:nvSpPr>
        <p:spPr>
          <a:xfrm>
            <a:off x="8848565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8" name="Text Box 33"/>
          <p:cNvSpPr txBox="1"/>
          <p:nvPr/>
        </p:nvSpPr>
        <p:spPr>
          <a:xfrm>
            <a:off x="8836921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0" name="Text Box 34"/>
          <p:cNvSpPr txBox="1"/>
          <p:nvPr/>
        </p:nvSpPr>
        <p:spPr>
          <a:xfrm>
            <a:off x="5619988" y="527077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2" name="Text Box 35"/>
          <p:cNvSpPr txBox="1"/>
          <p:nvPr/>
        </p:nvSpPr>
        <p:spPr>
          <a:xfrm>
            <a:off x="4953165" y="211409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63" name="Oval 62"/>
          <p:cNvSpPr/>
          <p:nvPr/>
        </p:nvSpPr>
        <p:spPr>
          <a:xfrm>
            <a:off x="4562767" y="562745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5" name="Text Box 38"/>
          <p:cNvSpPr txBox="1"/>
          <p:nvPr/>
        </p:nvSpPr>
        <p:spPr>
          <a:xfrm>
            <a:off x="4933673" y="573962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66" name="Oval 65"/>
          <p:cNvSpPr/>
          <p:nvPr/>
        </p:nvSpPr>
        <p:spPr>
          <a:xfrm>
            <a:off x="9791810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7" name="Text Box 40"/>
          <p:cNvSpPr txBox="1"/>
          <p:nvPr/>
        </p:nvSpPr>
        <p:spPr>
          <a:xfrm>
            <a:off x="9944302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ea typeface="宋体" charset="-122"/>
                <a:cs typeface="Times New Roman" charset="0"/>
              </a:rPr>
              <a:t>怀特</a:t>
            </a:r>
            <a:r>
              <a:rPr lang="en-US" sz="1400" dirty="0">
                <a:effectLst/>
                <a:ea typeface="宋体" charset="-122"/>
                <a:cs typeface="Times New Roman" charset="0"/>
              </a:rPr>
              <a:t>”</a:t>
            </a:r>
          </a:p>
        </p:txBody>
      </p:sp>
      <p:sp>
        <p:nvSpPr>
          <p:cNvPr id="68" name="Oval 67"/>
          <p:cNvSpPr/>
          <p:nvPr/>
        </p:nvSpPr>
        <p:spPr>
          <a:xfrm>
            <a:off x="9791810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9" name="Text Box 42"/>
          <p:cNvSpPr txBox="1"/>
          <p:nvPr/>
        </p:nvSpPr>
        <p:spPr>
          <a:xfrm>
            <a:off x="10257611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76" name="Oval 75"/>
          <p:cNvSpPr/>
          <p:nvPr/>
        </p:nvSpPr>
        <p:spPr>
          <a:xfrm>
            <a:off x="9791810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77" name="Text Box 44"/>
          <p:cNvSpPr txBox="1"/>
          <p:nvPr/>
        </p:nvSpPr>
        <p:spPr>
          <a:xfrm>
            <a:off x="10257611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6018829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4"/>
          <p:cNvSpPr txBox="1"/>
          <p:nvPr/>
        </p:nvSpPr>
        <p:spPr>
          <a:xfrm>
            <a:off x="6333244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80" name="Oval 79"/>
          <p:cNvSpPr/>
          <p:nvPr/>
        </p:nvSpPr>
        <p:spPr>
          <a:xfrm>
            <a:off x="9792035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1" name="Text Box 49"/>
          <p:cNvSpPr txBox="1"/>
          <p:nvPr/>
        </p:nvSpPr>
        <p:spPr>
          <a:xfrm>
            <a:off x="9943425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“Robin Wright Penn”</a:t>
            </a:r>
          </a:p>
        </p:txBody>
      </p:sp>
      <p:sp>
        <p:nvSpPr>
          <p:cNvPr id="82" name="Oval 81"/>
          <p:cNvSpPr/>
          <p:nvPr/>
        </p:nvSpPr>
        <p:spPr>
          <a:xfrm>
            <a:off x="9787915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3" name="Text Box 40"/>
          <p:cNvSpPr txBox="1"/>
          <p:nvPr/>
        </p:nvSpPr>
        <p:spPr>
          <a:xfrm>
            <a:off x="10174899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84" name="Text Box 33"/>
          <p:cNvSpPr txBox="1"/>
          <p:nvPr/>
        </p:nvSpPr>
        <p:spPr>
          <a:xfrm>
            <a:off x="8762407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8413215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Box 33"/>
          <p:cNvSpPr txBox="1"/>
          <p:nvPr/>
        </p:nvSpPr>
        <p:spPr>
          <a:xfrm>
            <a:off x="8799532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87" name="Oval 86"/>
          <p:cNvSpPr/>
          <p:nvPr/>
        </p:nvSpPr>
        <p:spPr>
          <a:xfrm>
            <a:off x="9791813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8413215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32"/>
          <p:cNvSpPr txBox="1"/>
          <p:nvPr/>
        </p:nvSpPr>
        <p:spPr>
          <a:xfrm>
            <a:off x="8513764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a typeface="宋体" charset="-122"/>
                <a:cs typeface="Times New Roman" charset="0"/>
              </a:rPr>
              <a:t>birth_date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787509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413215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Box 31"/>
          <p:cNvSpPr txBox="1"/>
          <p:nvPr/>
        </p:nvSpPr>
        <p:spPr>
          <a:xfrm>
            <a:off x="8691503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sp>
        <p:nvSpPr>
          <p:cNvPr id="59" name="Oval 58"/>
          <p:cNvSpPr/>
          <p:nvPr/>
        </p:nvSpPr>
        <p:spPr>
          <a:xfrm>
            <a:off x="292654" y="247704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1" name="Oval 60"/>
          <p:cNvSpPr/>
          <p:nvPr/>
        </p:nvSpPr>
        <p:spPr>
          <a:xfrm>
            <a:off x="3355290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4" name="Oval 63"/>
          <p:cNvSpPr/>
          <p:nvPr/>
        </p:nvSpPr>
        <p:spPr>
          <a:xfrm>
            <a:off x="3355290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0" name="Text Box 6"/>
          <p:cNvSpPr txBox="1"/>
          <p:nvPr/>
        </p:nvSpPr>
        <p:spPr>
          <a:xfrm>
            <a:off x="3383866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mid568</a:t>
            </a:r>
          </a:p>
        </p:txBody>
      </p:sp>
      <p:sp>
        <p:nvSpPr>
          <p:cNvPr id="71" name="Text Box 7"/>
          <p:cNvSpPr txBox="1"/>
          <p:nvPr/>
        </p:nvSpPr>
        <p:spPr>
          <a:xfrm>
            <a:off x="3398154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mid570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72" name="Straight Connector 71"/>
          <p:cNvCxnSpPr>
            <a:stCxn id="59" idx="6"/>
          </p:cNvCxnSpPr>
          <p:nvPr/>
        </p:nvCxnSpPr>
        <p:spPr>
          <a:xfrm>
            <a:off x="2407096" y="2752076"/>
            <a:ext cx="947969" cy="5883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6"/>
          </p:cNvCxnSpPr>
          <p:nvPr/>
        </p:nvCxnSpPr>
        <p:spPr>
          <a:xfrm flipV="1">
            <a:off x="2407096" y="4861322"/>
            <a:ext cx="949067" cy="5155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30"/>
          <p:cNvSpPr txBox="1"/>
          <p:nvPr/>
        </p:nvSpPr>
        <p:spPr>
          <a:xfrm>
            <a:off x="2596367" y="2699605"/>
            <a:ext cx="914377" cy="28556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ASIN</a:t>
            </a:r>
          </a:p>
        </p:txBody>
      </p:sp>
      <p:sp>
        <p:nvSpPr>
          <p:cNvPr id="75" name="Text Box 34"/>
          <p:cNvSpPr txBox="1"/>
          <p:nvPr/>
        </p:nvSpPr>
        <p:spPr>
          <a:xfrm>
            <a:off x="2646527" y="513007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ASIN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0" name="Text Box 35"/>
          <p:cNvSpPr txBox="1"/>
          <p:nvPr/>
        </p:nvSpPr>
        <p:spPr>
          <a:xfrm>
            <a:off x="731156" y="2597130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</a:rPr>
              <a:t>B0035QUXWR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292654" y="5101837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92" name="Text Box 38"/>
          <p:cNvSpPr txBox="1"/>
          <p:nvPr/>
        </p:nvSpPr>
        <p:spPr>
          <a:xfrm>
            <a:off x="798675" y="5239041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B0067XLIG8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2407096" y="3620092"/>
            <a:ext cx="1063307" cy="4437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30"/>
          <p:cNvSpPr txBox="1"/>
          <p:nvPr/>
        </p:nvSpPr>
        <p:spPr>
          <a:xfrm>
            <a:off x="2603624" y="324293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2407096" y="4063818"/>
            <a:ext cx="1063307" cy="51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Box 30"/>
          <p:cNvSpPr txBox="1"/>
          <p:nvPr/>
        </p:nvSpPr>
        <p:spPr>
          <a:xfrm>
            <a:off x="2632678" y="450499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sp>
        <p:nvSpPr>
          <p:cNvPr id="101" name="Oval 100"/>
          <p:cNvSpPr/>
          <p:nvPr/>
        </p:nvSpPr>
        <p:spPr>
          <a:xfrm>
            <a:off x="292654" y="1842084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</a:rPr>
              <a:t>B0035QUXWQ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92654" y="5729416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B0067XLIG4</a:t>
            </a:r>
            <a:r>
              <a:rPr lang="en-US" sz="1400" dirty="0">
                <a:solidFill>
                  <a:schemeClr val="tx1"/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cxnSp>
        <p:nvCxnSpPr>
          <p:cNvPr id="103" name="Straight Connector 102"/>
          <p:cNvCxnSpPr>
            <a:stCxn id="101" idx="6"/>
            <a:endCxn id="109" idx="2"/>
          </p:cNvCxnSpPr>
          <p:nvPr/>
        </p:nvCxnSpPr>
        <p:spPr>
          <a:xfrm>
            <a:off x="2407096" y="2117112"/>
            <a:ext cx="943569" cy="4433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02" idx="6"/>
            <a:endCxn id="108" idx="2"/>
          </p:cNvCxnSpPr>
          <p:nvPr/>
        </p:nvCxnSpPr>
        <p:spPr>
          <a:xfrm flipV="1">
            <a:off x="2407096" y="5658902"/>
            <a:ext cx="955632" cy="3455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Box 20"/>
          <p:cNvSpPr txBox="1"/>
          <p:nvPr/>
        </p:nvSpPr>
        <p:spPr>
          <a:xfrm>
            <a:off x="2604541" y="232067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ASIN</a:t>
            </a:r>
          </a:p>
        </p:txBody>
      </p:sp>
      <p:sp>
        <p:nvSpPr>
          <p:cNvPr id="106" name="Text Box 20"/>
          <p:cNvSpPr txBox="1"/>
          <p:nvPr/>
        </p:nvSpPr>
        <p:spPr>
          <a:xfrm>
            <a:off x="2647857" y="552996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ASIN</a:t>
            </a:r>
          </a:p>
        </p:txBody>
      </p:sp>
      <p:sp>
        <p:nvSpPr>
          <p:cNvPr id="107" name="Oval 106"/>
          <p:cNvSpPr/>
          <p:nvPr/>
        </p:nvSpPr>
        <p:spPr>
          <a:xfrm>
            <a:off x="3349176" y="3684269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8" name="Oval 107"/>
          <p:cNvSpPr/>
          <p:nvPr/>
        </p:nvSpPr>
        <p:spPr>
          <a:xfrm>
            <a:off x="3362728" y="5256234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9" name="Oval 108"/>
          <p:cNvSpPr/>
          <p:nvPr/>
        </p:nvSpPr>
        <p:spPr>
          <a:xfrm>
            <a:off x="3350665" y="215784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0" name="Text Box 6"/>
          <p:cNvSpPr txBox="1"/>
          <p:nvPr/>
        </p:nvSpPr>
        <p:spPr>
          <a:xfrm>
            <a:off x="3381509" y="239240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mid567</a:t>
            </a:r>
          </a:p>
        </p:txBody>
      </p:sp>
      <p:sp>
        <p:nvSpPr>
          <p:cNvPr id="111" name="Text Box 6"/>
          <p:cNvSpPr txBox="1"/>
          <p:nvPr/>
        </p:nvSpPr>
        <p:spPr>
          <a:xfrm>
            <a:off x="3390582" y="3936083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mid569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2" name="Text Box 7"/>
          <p:cNvSpPr txBox="1"/>
          <p:nvPr/>
        </p:nvSpPr>
        <p:spPr>
          <a:xfrm>
            <a:off x="3407270" y="5503663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mid571</a:t>
            </a:r>
          </a:p>
        </p:txBody>
      </p:sp>
      <p:cxnSp>
        <p:nvCxnSpPr>
          <p:cNvPr id="113" name="Straight Connector 112"/>
          <p:cNvCxnSpPr>
            <a:endCxn id="32" idx="1"/>
          </p:cNvCxnSpPr>
          <p:nvPr/>
        </p:nvCxnSpPr>
        <p:spPr>
          <a:xfrm>
            <a:off x="4126212" y="2547991"/>
            <a:ext cx="1215870" cy="5026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37" idx="1"/>
          </p:cNvCxnSpPr>
          <p:nvPr/>
        </p:nvCxnSpPr>
        <p:spPr>
          <a:xfrm>
            <a:off x="4126212" y="3341619"/>
            <a:ext cx="1100757" cy="44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32" idx="3"/>
          </p:cNvCxnSpPr>
          <p:nvPr/>
        </p:nvCxnSpPr>
        <p:spPr>
          <a:xfrm flipV="1">
            <a:off x="4141328" y="3620092"/>
            <a:ext cx="1200754" cy="485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33" idx="2"/>
          </p:cNvCxnSpPr>
          <p:nvPr/>
        </p:nvCxnSpPr>
        <p:spPr>
          <a:xfrm flipV="1">
            <a:off x="4141328" y="4862516"/>
            <a:ext cx="1085641" cy="235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33" idx="3"/>
          </p:cNvCxnSpPr>
          <p:nvPr/>
        </p:nvCxnSpPr>
        <p:spPr>
          <a:xfrm flipV="1">
            <a:off x="4151608" y="5147244"/>
            <a:ext cx="1190474" cy="5206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34"/>
          <p:cNvSpPr txBox="1"/>
          <p:nvPr/>
        </p:nvSpPr>
        <p:spPr>
          <a:xfrm>
            <a:off x="4243962" y="395746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19" name="Text Box 34"/>
          <p:cNvSpPr txBox="1"/>
          <p:nvPr/>
        </p:nvSpPr>
        <p:spPr>
          <a:xfrm>
            <a:off x="4250619" y="334047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20" name="Text Box 34"/>
          <p:cNvSpPr txBox="1"/>
          <p:nvPr/>
        </p:nvSpPr>
        <p:spPr>
          <a:xfrm>
            <a:off x="4263779" y="278386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21" name="Text Box 34"/>
          <p:cNvSpPr txBox="1"/>
          <p:nvPr/>
        </p:nvSpPr>
        <p:spPr>
          <a:xfrm>
            <a:off x="4238797" y="461652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22" name="Text Box 34"/>
          <p:cNvSpPr txBox="1"/>
          <p:nvPr/>
        </p:nvSpPr>
        <p:spPr>
          <a:xfrm>
            <a:off x="4238797" y="511610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23" name="Oval 122"/>
          <p:cNvSpPr/>
          <p:nvPr/>
        </p:nvSpPr>
        <p:spPr>
          <a:xfrm>
            <a:off x="298853" y="3178280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Digital Movie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278476" y="4457764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Blu-ray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01967" y="381110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DVD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26" name="Straight Connector 125"/>
          <p:cNvCxnSpPr>
            <a:stCxn id="123" idx="6"/>
            <a:endCxn id="109" idx="3"/>
          </p:cNvCxnSpPr>
          <p:nvPr/>
        </p:nvCxnSpPr>
        <p:spPr>
          <a:xfrm flipV="1">
            <a:off x="2413295" y="2845238"/>
            <a:ext cx="1052483" cy="5927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5" idx="6"/>
            <a:endCxn id="61" idx="2"/>
          </p:cNvCxnSpPr>
          <p:nvPr/>
        </p:nvCxnSpPr>
        <p:spPr>
          <a:xfrm flipV="1">
            <a:off x="2416409" y="3335364"/>
            <a:ext cx="938881" cy="735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6"/>
            <a:endCxn id="107" idx="2"/>
          </p:cNvCxnSpPr>
          <p:nvPr/>
        </p:nvCxnSpPr>
        <p:spPr>
          <a:xfrm flipV="1">
            <a:off x="2392918" y="4086937"/>
            <a:ext cx="956258" cy="630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3" idx="6"/>
            <a:endCxn id="64" idx="2"/>
          </p:cNvCxnSpPr>
          <p:nvPr/>
        </p:nvCxnSpPr>
        <p:spPr>
          <a:xfrm>
            <a:off x="2413295" y="3438005"/>
            <a:ext cx="941995" cy="14245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4" idx="6"/>
            <a:endCxn id="108" idx="2"/>
          </p:cNvCxnSpPr>
          <p:nvPr/>
        </p:nvCxnSpPr>
        <p:spPr>
          <a:xfrm>
            <a:off x="2392918" y="4717489"/>
            <a:ext cx="969810" cy="941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2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of Product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1798962"/>
            <a:ext cx="9374528" cy="50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vs. Product Graph</a:t>
            </a:r>
          </a:p>
        </p:txBody>
      </p:sp>
      <p:sp>
        <p:nvSpPr>
          <p:cNvPr id="5" name="Oval 4"/>
          <p:cNvSpPr/>
          <p:nvPr/>
        </p:nvSpPr>
        <p:spPr>
          <a:xfrm>
            <a:off x="485775" y="2771775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857375" y="4243388"/>
            <a:ext cx="900113" cy="90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PG</a:t>
            </a:r>
          </a:p>
        </p:txBody>
      </p:sp>
      <p:sp>
        <p:nvSpPr>
          <p:cNvPr id="7" name="Oval 6"/>
          <p:cNvSpPr/>
          <p:nvPr/>
        </p:nvSpPr>
        <p:spPr>
          <a:xfrm>
            <a:off x="3738562" y="2771775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4200528" y="3533782"/>
            <a:ext cx="1881187" cy="18811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PG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(Movie,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Music,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Book)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8813" y="2173905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6847" y="2173905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4387" y="2185007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977495" y="2685826"/>
            <a:ext cx="5095442" cy="3557585"/>
            <a:chOff x="6977495" y="2700340"/>
            <a:chExt cx="5095442" cy="3557585"/>
          </a:xfrm>
        </p:grpSpPr>
        <p:sp>
          <p:nvSpPr>
            <p:cNvPr id="11" name="Oval 10"/>
            <p:cNvSpPr/>
            <p:nvPr/>
          </p:nvSpPr>
          <p:spPr>
            <a:xfrm>
              <a:off x="6991349" y="2700344"/>
              <a:ext cx="2714625" cy="2714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991349" y="2704887"/>
              <a:ext cx="5081588" cy="3553038"/>
              <a:chOff x="6991349" y="2704887"/>
              <a:chExt cx="5081588" cy="355303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991349" y="2704887"/>
                <a:ext cx="2714625" cy="2714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Generic KG</a:t>
                </a:r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600950" y="3533782"/>
                <a:ext cx="4471987" cy="27241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                   Product</a:t>
                </a:r>
              </a:p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                   Graph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8149450" y="3828868"/>
                <a:ext cx="104907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Movie,</a:t>
                </a:r>
              </a:p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Music,</a:t>
                </a:r>
              </a:p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Book,</a:t>
                </a:r>
              </a:p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etc.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6977495" y="2700340"/>
              <a:ext cx="2714625" cy="2714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449597" y="2072751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843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But, Is The Problem Harder?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19902" y="152400"/>
            <a:ext cx="4813155" cy="3363621"/>
            <a:chOff x="6977495" y="2700340"/>
            <a:chExt cx="5095442" cy="3557585"/>
          </a:xfrm>
        </p:grpSpPr>
        <p:sp>
          <p:nvSpPr>
            <p:cNvPr id="9" name="Oval 8"/>
            <p:cNvSpPr/>
            <p:nvPr/>
          </p:nvSpPr>
          <p:spPr>
            <a:xfrm>
              <a:off x="6991349" y="2700344"/>
              <a:ext cx="2714625" cy="2714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991349" y="2704050"/>
              <a:ext cx="5081588" cy="3553875"/>
              <a:chOff x="6991349" y="2704050"/>
              <a:chExt cx="5081588" cy="3553875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91349" y="2704050"/>
                <a:ext cx="2714625" cy="2714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Generic KG</a:t>
                </a:r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600950" y="3533782"/>
                <a:ext cx="4471987" cy="27241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                   Product</a:t>
                </a:r>
              </a:p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                   Graph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149450" y="3828868"/>
                <a:ext cx="104907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Movie,</a:t>
                </a:r>
              </a:p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Music,</a:t>
                </a:r>
              </a:p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Book,</a:t>
                </a:r>
              </a:p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etc.</a:t>
                </a: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6977495" y="2700340"/>
              <a:ext cx="2714625" cy="2714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630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Product Graph I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0180" y="2043113"/>
            <a:ext cx="10058400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/>
              <a:t>No major sources to curate product knowledge from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Wikipedia does not help too much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A lot of structured data buried in text descriptions in Catalog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Retailers gaming with the system so noisy data</a:t>
            </a:r>
          </a:p>
          <a:p>
            <a:pPr>
              <a:buFont typeface="Wingdings" charset="2"/>
              <a:buChar char="q"/>
            </a:pPr>
            <a:endParaRPr lang="en-US" sz="3200" dirty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595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Product Graph II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0180" y="2043113"/>
            <a:ext cx="10058400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/>
              <a:t>Large number of new products everyday 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Curation is impossible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Freshness is a big challenge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>
              <a:buFont typeface="Wingdings" charset="2"/>
              <a:buChar char="q"/>
            </a:pPr>
            <a:endParaRPr lang="en-US" sz="3200" dirty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4576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Product Graph III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0180" y="2043113"/>
            <a:ext cx="9715500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/>
              <a:t>Large </a:t>
            </a:r>
            <a:r>
              <a:rPr lang="en-US" sz="3200" dirty="0"/>
              <a:t>number of product categories 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A lot of work to manually define ontology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Hard to catch the trend of new product categories and properties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>
              <a:buFont typeface="Wingdings" charset="2"/>
              <a:buChar char="q"/>
            </a:pPr>
            <a:endParaRPr lang="en-US" sz="3200" dirty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33765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Product Graph IV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0180" y="2043113"/>
            <a:ext cx="9715500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/>
              <a:t>Many entities are not named entities 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Named Entity Recognition does not apply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New challenges for extraction, linking, and search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>
              <a:buFont typeface="Wingdings" charset="2"/>
              <a:buChar char="q"/>
            </a:pPr>
            <a:endParaRPr lang="en-US" sz="3200" dirty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6554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How to Build a Product Graph?</a:t>
            </a:r>
          </a:p>
        </p:txBody>
      </p:sp>
    </p:spTree>
    <p:extLst>
      <p:ext uri="{BB962C8B-B14F-4D97-AF65-F5344CB8AC3E}">
        <p14:creationId xmlns:p14="http://schemas.microsoft.com/office/powerpoint/2010/main" val="55552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Product Graph vs.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54732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Knowledge from?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12" y="4762675"/>
            <a:ext cx="1407968" cy="140796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503534" y="3310199"/>
            <a:ext cx="5395903" cy="1409353"/>
            <a:chOff x="3489017" y="3310199"/>
            <a:chExt cx="5395903" cy="1409353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6126479" y="4022843"/>
              <a:ext cx="2758441" cy="696708"/>
            </a:xfrm>
            <a:prstGeom prst="straightConnector1">
              <a:avLst/>
            </a:prstGeom>
            <a:ln w="762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489017" y="4022842"/>
              <a:ext cx="2637462" cy="696709"/>
            </a:xfrm>
            <a:prstGeom prst="straightConnector1">
              <a:avLst/>
            </a:prstGeom>
            <a:ln w="762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6126479" y="3310199"/>
              <a:ext cx="0" cy="140935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91" y="4837318"/>
            <a:ext cx="1440486" cy="1250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095" y="4837318"/>
            <a:ext cx="1943459" cy="14936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552" y="1780483"/>
            <a:ext cx="1758887" cy="15076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84228" y="2261380"/>
            <a:ext cx="2087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551" y="2311743"/>
            <a:ext cx="2233155" cy="2194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32" y="2723045"/>
            <a:ext cx="2439247" cy="17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pPr algn="ctr"/>
              <a:r>
                <a:rPr lang="en-US" dirty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r>
                <a:rPr lang="en-US" dirty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Querying</a:t>
            </a:r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</a:t>
            </a:r>
          </a:p>
          <a:p>
            <a:pPr algn="ctr"/>
            <a:r>
              <a:rPr lang="en-US" sz="2000" dirty="0"/>
              <a:t>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Embedding</a:t>
            </a:r>
          </a:p>
          <a:p>
            <a:pPr algn="ctr"/>
            <a:r>
              <a:rPr lang="en-US" sz="2000" dirty="0"/>
              <a:t>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5192" y="1907030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907030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Search, QA, Conversation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Ontology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Ingestion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Schema</a:t>
            </a:r>
          </a:p>
          <a:p>
            <a:pPr algn="ctr"/>
            <a:r>
              <a:rPr lang="en-US" sz="2000" dirty="0"/>
              <a:t>Mapping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  <a:p>
            <a:pPr algn="ctr"/>
            <a:r>
              <a:rPr lang="en-US" sz="2000" dirty="0"/>
              <a:t>Resolution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Catalog</a:t>
            </a:r>
          </a:p>
          <a:p>
            <a:pPr algn="ctr"/>
            <a:r>
              <a:rPr lang="en-US" sz="2000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132788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ML Model Works Best?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32" y="1785391"/>
            <a:ext cx="4488542" cy="44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1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ML Model Works Best?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65" y="2039297"/>
            <a:ext cx="2612417" cy="1525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5544" y="3564611"/>
            <a:ext cx="2550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Tree-based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35" y="2642463"/>
            <a:ext cx="1992232" cy="1650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436" y="2767718"/>
            <a:ext cx="1952842" cy="1416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933" y="4392224"/>
            <a:ext cx="1895959" cy="11849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6955" y="4351539"/>
            <a:ext cx="2327052" cy="1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52497" y="5816005"/>
            <a:ext cx="2129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Neural network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0425" y="2642463"/>
            <a:ext cx="2552823" cy="21881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71836" y="483059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13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Philosophy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67" y="1912655"/>
            <a:ext cx="6677025" cy="4423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" y="4271962"/>
            <a:ext cx="2673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Roofshots</a:t>
            </a:r>
            <a:r>
              <a:rPr lang="en-US" sz="2000" dirty="0"/>
              <a:t>: Deliver incrementally and make production impacts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18333" y="1916937"/>
            <a:ext cx="2673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Moonshots</a:t>
            </a:r>
            <a:r>
              <a:rPr lang="en-US" sz="2000" dirty="0"/>
              <a:t>: Strive to apply and invent the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404848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</a:t>
            </a:r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pPr algn="ctr"/>
              <a:r>
                <a:rPr lang="en-US" dirty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r>
                <a:rPr lang="en-US" dirty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Querying</a:t>
            </a:r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</a:t>
            </a:r>
          </a:p>
          <a:p>
            <a:pPr algn="ctr"/>
            <a:r>
              <a:rPr lang="en-US" sz="2000" dirty="0"/>
              <a:t>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Embedding</a:t>
            </a:r>
          </a:p>
          <a:p>
            <a:pPr algn="ctr"/>
            <a:r>
              <a:rPr lang="en-US" sz="2000" dirty="0"/>
              <a:t>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Search, QA, Conversation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Schema</a:t>
            </a:r>
          </a:p>
          <a:p>
            <a:pPr algn="ctr"/>
            <a:r>
              <a:rPr lang="en-US" sz="2000" dirty="0"/>
              <a:t>Mapping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  <a:p>
            <a:pPr algn="ctr"/>
            <a:r>
              <a:rPr lang="en-US" sz="2000" dirty="0"/>
              <a:t>Resolution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Ontology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Ingestion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Catalog</a:t>
            </a:r>
          </a:p>
          <a:p>
            <a:pPr algn="ctr"/>
            <a:r>
              <a:rPr lang="en-US" sz="2000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138608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Linkage &amp; Quality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0" y="2216258"/>
            <a:ext cx="5767640" cy="2935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566" y="1924634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IMDB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324744"/>
            <a:ext cx="5871321" cy="22923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617096"/>
            <a:ext cx="5871321" cy="1208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07882" y="1924634"/>
            <a:ext cx="1133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WikiData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56630" y="5221497"/>
            <a:ext cx="24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Same entity?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8207" y="4145023"/>
            <a:ext cx="897400" cy="2564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8587" y="4662192"/>
            <a:ext cx="897400" cy="2564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0427" y="5787715"/>
            <a:ext cx="484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Which </a:t>
            </a:r>
            <a:r>
              <a:rPr lang="en-US" sz="3200" b="1" dirty="0" err="1">
                <a:solidFill>
                  <a:srgbClr val="FF0000"/>
                </a:solidFill>
              </a:rPr>
              <a:t>BirthDate</a:t>
            </a:r>
            <a:r>
              <a:rPr lang="en-US" sz="3200" b="1" dirty="0">
                <a:solidFill>
                  <a:srgbClr val="FF0000"/>
                </a:solidFill>
              </a:rPr>
              <a:t> is correct?</a:t>
            </a:r>
          </a:p>
        </p:txBody>
      </p:sp>
    </p:spTree>
    <p:extLst>
      <p:ext uri="{BB962C8B-B14F-4D97-AF65-F5344CB8AC3E}">
        <p14:creationId xmlns:p14="http://schemas.microsoft.com/office/powerpoint/2010/main" val="16820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Linkage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413215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18829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3"/>
          <p:cNvSpPr txBox="1"/>
          <p:nvPr/>
        </p:nvSpPr>
        <p:spPr>
          <a:xfrm>
            <a:off x="6647659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31" name="Oval 30"/>
          <p:cNvSpPr/>
          <p:nvPr/>
        </p:nvSpPr>
        <p:spPr>
          <a:xfrm>
            <a:off x="4562767" y="200590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2" name="Oval 31"/>
          <p:cNvSpPr/>
          <p:nvPr/>
        </p:nvSpPr>
        <p:spPr>
          <a:xfrm>
            <a:off x="5226969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3" name="Oval 32"/>
          <p:cNvSpPr/>
          <p:nvPr/>
        </p:nvSpPr>
        <p:spPr>
          <a:xfrm>
            <a:off x="5226969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Oval 33"/>
          <p:cNvSpPr/>
          <p:nvPr/>
        </p:nvSpPr>
        <p:spPr>
          <a:xfrm>
            <a:off x="7742290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42290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742290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 Box 6"/>
          <p:cNvSpPr txBox="1"/>
          <p:nvPr/>
        </p:nvSpPr>
        <p:spPr>
          <a:xfrm>
            <a:off x="5226969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38" name="Text Box 7"/>
          <p:cNvSpPr txBox="1"/>
          <p:nvPr/>
        </p:nvSpPr>
        <p:spPr>
          <a:xfrm>
            <a:off x="5226969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39" name="Text Box 8"/>
          <p:cNvSpPr txBox="1"/>
          <p:nvPr/>
        </p:nvSpPr>
        <p:spPr>
          <a:xfrm>
            <a:off x="7742290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40" name="Text Box 9"/>
          <p:cNvSpPr txBox="1"/>
          <p:nvPr/>
        </p:nvSpPr>
        <p:spPr>
          <a:xfrm>
            <a:off x="7742290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41" name="Text Box 10"/>
          <p:cNvSpPr txBox="1"/>
          <p:nvPr/>
        </p:nvSpPr>
        <p:spPr>
          <a:xfrm>
            <a:off x="7742290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018829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534150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534150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534150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1" idx="4"/>
            <a:endCxn id="32" idx="0"/>
          </p:cNvCxnSpPr>
          <p:nvPr/>
        </p:nvCxnSpPr>
        <p:spPr>
          <a:xfrm>
            <a:off x="5619988" y="2555963"/>
            <a:ext cx="0" cy="3767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3" idx="0"/>
            <a:endCxn id="33" idx="4"/>
          </p:cNvCxnSpPr>
          <p:nvPr/>
        </p:nvCxnSpPr>
        <p:spPr>
          <a:xfrm flipV="1">
            <a:off x="5619988" y="5265183"/>
            <a:ext cx="0" cy="3622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20"/>
          <p:cNvSpPr txBox="1"/>
          <p:nvPr/>
        </p:nvSpPr>
        <p:spPr>
          <a:xfrm>
            <a:off x="6647659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49" name="Text Box 21"/>
          <p:cNvSpPr txBox="1"/>
          <p:nvPr/>
        </p:nvSpPr>
        <p:spPr>
          <a:xfrm>
            <a:off x="6647659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50" name="Freeform 49"/>
          <p:cNvSpPr/>
          <p:nvPr/>
        </p:nvSpPr>
        <p:spPr>
          <a:xfrm>
            <a:off x="6018829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 flipV="1">
            <a:off x="6018829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Text Box 29"/>
          <p:cNvSpPr txBox="1"/>
          <p:nvPr/>
        </p:nvSpPr>
        <p:spPr>
          <a:xfrm>
            <a:off x="6007185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53" name="Text Box 30"/>
          <p:cNvSpPr txBox="1"/>
          <p:nvPr/>
        </p:nvSpPr>
        <p:spPr>
          <a:xfrm>
            <a:off x="5602879" y="258836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4" name="Text Box 31"/>
          <p:cNvSpPr txBox="1"/>
          <p:nvPr/>
        </p:nvSpPr>
        <p:spPr>
          <a:xfrm>
            <a:off x="8848565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7" name="Text Box 32"/>
          <p:cNvSpPr txBox="1"/>
          <p:nvPr/>
        </p:nvSpPr>
        <p:spPr>
          <a:xfrm>
            <a:off x="8848565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8" name="Text Box 33"/>
          <p:cNvSpPr txBox="1"/>
          <p:nvPr/>
        </p:nvSpPr>
        <p:spPr>
          <a:xfrm>
            <a:off x="8836921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0" name="Text Box 34"/>
          <p:cNvSpPr txBox="1"/>
          <p:nvPr/>
        </p:nvSpPr>
        <p:spPr>
          <a:xfrm>
            <a:off x="5619988" y="527077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2" name="Text Box 35"/>
          <p:cNvSpPr txBox="1"/>
          <p:nvPr/>
        </p:nvSpPr>
        <p:spPr>
          <a:xfrm>
            <a:off x="4953165" y="211409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63" name="Oval 62"/>
          <p:cNvSpPr/>
          <p:nvPr/>
        </p:nvSpPr>
        <p:spPr>
          <a:xfrm>
            <a:off x="4562767" y="562745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5" name="Text Box 38"/>
          <p:cNvSpPr txBox="1"/>
          <p:nvPr/>
        </p:nvSpPr>
        <p:spPr>
          <a:xfrm>
            <a:off x="4933673" y="573962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66" name="Oval 65"/>
          <p:cNvSpPr/>
          <p:nvPr/>
        </p:nvSpPr>
        <p:spPr>
          <a:xfrm>
            <a:off x="9791810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7" name="Text Box 40"/>
          <p:cNvSpPr txBox="1"/>
          <p:nvPr/>
        </p:nvSpPr>
        <p:spPr>
          <a:xfrm>
            <a:off x="9944302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怀特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”</a:t>
            </a:r>
          </a:p>
        </p:txBody>
      </p:sp>
      <p:sp>
        <p:nvSpPr>
          <p:cNvPr id="68" name="Oval 67"/>
          <p:cNvSpPr/>
          <p:nvPr/>
        </p:nvSpPr>
        <p:spPr>
          <a:xfrm>
            <a:off x="9791810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9" name="Text Box 42"/>
          <p:cNvSpPr txBox="1"/>
          <p:nvPr/>
        </p:nvSpPr>
        <p:spPr>
          <a:xfrm>
            <a:off x="10257611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76" name="Oval 75"/>
          <p:cNvSpPr/>
          <p:nvPr/>
        </p:nvSpPr>
        <p:spPr>
          <a:xfrm>
            <a:off x="9791810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77" name="Text Box 44"/>
          <p:cNvSpPr txBox="1"/>
          <p:nvPr/>
        </p:nvSpPr>
        <p:spPr>
          <a:xfrm>
            <a:off x="10257611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6018829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4"/>
          <p:cNvSpPr txBox="1"/>
          <p:nvPr/>
        </p:nvSpPr>
        <p:spPr>
          <a:xfrm>
            <a:off x="6333244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80" name="Oval 79"/>
          <p:cNvSpPr/>
          <p:nvPr/>
        </p:nvSpPr>
        <p:spPr>
          <a:xfrm>
            <a:off x="9792035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1" name="Text Box 49"/>
          <p:cNvSpPr txBox="1"/>
          <p:nvPr/>
        </p:nvSpPr>
        <p:spPr>
          <a:xfrm>
            <a:off x="9943425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“Robin Wright Penn”</a:t>
            </a:r>
          </a:p>
        </p:txBody>
      </p:sp>
      <p:sp>
        <p:nvSpPr>
          <p:cNvPr id="82" name="Oval 81"/>
          <p:cNvSpPr/>
          <p:nvPr/>
        </p:nvSpPr>
        <p:spPr>
          <a:xfrm>
            <a:off x="9787915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3" name="Text Box 40"/>
          <p:cNvSpPr txBox="1"/>
          <p:nvPr/>
        </p:nvSpPr>
        <p:spPr>
          <a:xfrm>
            <a:off x="10174899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84" name="Text Box 33"/>
          <p:cNvSpPr txBox="1"/>
          <p:nvPr/>
        </p:nvSpPr>
        <p:spPr>
          <a:xfrm>
            <a:off x="8762407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8413215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Box 33"/>
          <p:cNvSpPr txBox="1"/>
          <p:nvPr/>
        </p:nvSpPr>
        <p:spPr>
          <a:xfrm>
            <a:off x="8799532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87" name="Oval 86"/>
          <p:cNvSpPr/>
          <p:nvPr/>
        </p:nvSpPr>
        <p:spPr>
          <a:xfrm>
            <a:off x="9791813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8413215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32"/>
          <p:cNvSpPr txBox="1"/>
          <p:nvPr/>
        </p:nvSpPr>
        <p:spPr>
          <a:xfrm>
            <a:off x="8513764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birth_date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787509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413215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Box 31"/>
          <p:cNvSpPr txBox="1"/>
          <p:nvPr/>
        </p:nvSpPr>
        <p:spPr>
          <a:xfrm>
            <a:off x="8691503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sp>
        <p:nvSpPr>
          <p:cNvPr id="59" name="Oval 58"/>
          <p:cNvSpPr/>
          <p:nvPr/>
        </p:nvSpPr>
        <p:spPr>
          <a:xfrm>
            <a:off x="292654" y="247704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1" name="Oval 60"/>
          <p:cNvSpPr/>
          <p:nvPr/>
        </p:nvSpPr>
        <p:spPr>
          <a:xfrm>
            <a:off x="3355290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4" name="Oval 63"/>
          <p:cNvSpPr/>
          <p:nvPr/>
        </p:nvSpPr>
        <p:spPr>
          <a:xfrm>
            <a:off x="3355290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0" name="Text Box 6"/>
          <p:cNvSpPr txBox="1"/>
          <p:nvPr/>
        </p:nvSpPr>
        <p:spPr>
          <a:xfrm>
            <a:off x="3383866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mid568</a:t>
            </a:r>
          </a:p>
        </p:txBody>
      </p:sp>
      <p:sp>
        <p:nvSpPr>
          <p:cNvPr id="71" name="Text Box 7"/>
          <p:cNvSpPr txBox="1"/>
          <p:nvPr/>
        </p:nvSpPr>
        <p:spPr>
          <a:xfrm>
            <a:off x="3398154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mid570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72" name="Straight Connector 71"/>
          <p:cNvCxnSpPr>
            <a:stCxn id="59" idx="6"/>
          </p:cNvCxnSpPr>
          <p:nvPr/>
        </p:nvCxnSpPr>
        <p:spPr>
          <a:xfrm>
            <a:off x="2407096" y="2752076"/>
            <a:ext cx="947969" cy="5883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6"/>
          </p:cNvCxnSpPr>
          <p:nvPr/>
        </p:nvCxnSpPr>
        <p:spPr>
          <a:xfrm flipV="1">
            <a:off x="2407096" y="4861322"/>
            <a:ext cx="949067" cy="5155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30"/>
          <p:cNvSpPr txBox="1"/>
          <p:nvPr/>
        </p:nvSpPr>
        <p:spPr>
          <a:xfrm>
            <a:off x="2596367" y="2699605"/>
            <a:ext cx="914377" cy="28556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ASIN</a:t>
            </a:r>
          </a:p>
        </p:txBody>
      </p:sp>
      <p:sp>
        <p:nvSpPr>
          <p:cNvPr id="75" name="Text Box 34"/>
          <p:cNvSpPr txBox="1"/>
          <p:nvPr/>
        </p:nvSpPr>
        <p:spPr>
          <a:xfrm>
            <a:off x="2646527" y="513007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ASIN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0" name="Text Box 35"/>
          <p:cNvSpPr txBox="1"/>
          <p:nvPr/>
        </p:nvSpPr>
        <p:spPr>
          <a:xfrm>
            <a:off x="731156" y="2597130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B0035QUXWR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292654" y="5101837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92" name="Text Box 38"/>
          <p:cNvSpPr txBox="1"/>
          <p:nvPr/>
        </p:nvSpPr>
        <p:spPr>
          <a:xfrm>
            <a:off x="798675" y="5239041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B0067XLIG8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2407096" y="3620092"/>
            <a:ext cx="1063307" cy="4437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30"/>
          <p:cNvSpPr txBox="1"/>
          <p:nvPr/>
        </p:nvSpPr>
        <p:spPr>
          <a:xfrm>
            <a:off x="2603624" y="324293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2407096" y="4063818"/>
            <a:ext cx="1063307" cy="51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Box 30"/>
          <p:cNvSpPr txBox="1"/>
          <p:nvPr/>
        </p:nvSpPr>
        <p:spPr>
          <a:xfrm>
            <a:off x="2632678" y="450499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sp>
        <p:nvSpPr>
          <p:cNvPr id="101" name="Oval 100"/>
          <p:cNvSpPr/>
          <p:nvPr/>
        </p:nvSpPr>
        <p:spPr>
          <a:xfrm>
            <a:off x="292654" y="1842084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B0035QUXWQ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92654" y="5729416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B0067XLIG4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cxnSp>
        <p:nvCxnSpPr>
          <p:cNvPr id="103" name="Straight Connector 102"/>
          <p:cNvCxnSpPr>
            <a:stCxn id="101" idx="6"/>
            <a:endCxn id="109" idx="2"/>
          </p:cNvCxnSpPr>
          <p:nvPr/>
        </p:nvCxnSpPr>
        <p:spPr>
          <a:xfrm>
            <a:off x="2407096" y="2117112"/>
            <a:ext cx="943569" cy="4433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02" idx="6"/>
            <a:endCxn id="108" idx="2"/>
          </p:cNvCxnSpPr>
          <p:nvPr/>
        </p:nvCxnSpPr>
        <p:spPr>
          <a:xfrm flipV="1">
            <a:off x="2407096" y="5658902"/>
            <a:ext cx="955632" cy="3455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Box 20"/>
          <p:cNvSpPr txBox="1"/>
          <p:nvPr/>
        </p:nvSpPr>
        <p:spPr>
          <a:xfrm>
            <a:off x="2604541" y="232067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ASIN</a:t>
            </a:r>
          </a:p>
        </p:txBody>
      </p:sp>
      <p:sp>
        <p:nvSpPr>
          <p:cNvPr id="106" name="Text Box 20"/>
          <p:cNvSpPr txBox="1"/>
          <p:nvPr/>
        </p:nvSpPr>
        <p:spPr>
          <a:xfrm>
            <a:off x="2647857" y="552996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ASIN</a:t>
            </a:r>
          </a:p>
        </p:txBody>
      </p:sp>
      <p:sp>
        <p:nvSpPr>
          <p:cNvPr id="107" name="Oval 106"/>
          <p:cNvSpPr/>
          <p:nvPr/>
        </p:nvSpPr>
        <p:spPr>
          <a:xfrm>
            <a:off x="3349176" y="3684269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8" name="Oval 107"/>
          <p:cNvSpPr/>
          <p:nvPr/>
        </p:nvSpPr>
        <p:spPr>
          <a:xfrm>
            <a:off x="3362728" y="5256234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9" name="Oval 108"/>
          <p:cNvSpPr/>
          <p:nvPr/>
        </p:nvSpPr>
        <p:spPr>
          <a:xfrm>
            <a:off x="3350665" y="215784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0" name="Text Box 6"/>
          <p:cNvSpPr txBox="1"/>
          <p:nvPr/>
        </p:nvSpPr>
        <p:spPr>
          <a:xfrm>
            <a:off x="3381509" y="239240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mid567</a:t>
            </a:r>
          </a:p>
        </p:txBody>
      </p:sp>
      <p:sp>
        <p:nvSpPr>
          <p:cNvPr id="111" name="Text Box 6"/>
          <p:cNvSpPr txBox="1"/>
          <p:nvPr/>
        </p:nvSpPr>
        <p:spPr>
          <a:xfrm>
            <a:off x="3390582" y="3936083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mid569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2" name="Text Box 7"/>
          <p:cNvSpPr txBox="1"/>
          <p:nvPr/>
        </p:nvSpPr>
        <p:spPr>
          <a:xfrm>
            <a:off x="3407270" y="5503663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mid571</a:t>
            </a:r>
          </a:p>
        </p:txBody>
      </p:sp>
      <p:cxnSp>
        <p:nvCxnSpPr>
          <p:cNvPr id="113" name="Straight Connector 112"/>
          <p:cNvCxnSpPr>
            <a:endCxn id="32" idx="1"/>
          </p:cNvCxnSpPr>
          <p:nvPr/>
        </p:nvCxnSpPr>
        <p:spPr>
          <a:xfrm>
            <a:off x="4126212" y="2547991"/>
            <a:ext cx="1215870" cy="5026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37" idx="1"/>
          </p:cNvCxnSpPr>
          <p:nvPr/>
        </p:nvCxnSpPr>
        <p:spPr>
          <a:xfrm>
            <a:off x="4126212" y="3341619"/>
            <a:ext cx="1100757" cy="44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32" idx="3"/>
          </p:cNvCxnSpPr>
          <p:nvPr/>
        </p:nvCxnSpPr>
        <p:spPr>
          <a:xfrm flipV="1">
            <a:off x="4141328" y="3620092"/>
            <a:ext cx="1200754" cy="485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33" idx="2"/>
          </p:cNvCxnSpPr>
          <p:nvPr/>
        </p:nvCxnSpPr>
        <p:spPr>
          <a:xfrm flipV="1">
            <a:off x="4141328" y="4862516"/>
            <a:ext cx="1085641" cy="235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33" idx="3"/>
          </p:cNvCxnSpPr>
          <p:nvPr/>
        </p:nvCxnSpPr>
        <p:spPr>
          <a:xfrm flipV="1">
            <a:off x="4151608" y="5147244"/>
            <a:ext cx="1190474" cy="5206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34"/>
          <p:cNvSpPr txBox="1"/>
          <p:nvPr/>
        </p:nvSpPr>
        <p:spPr>
          <a:xfrm>
            <a:off x="4243962" y="395746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19" name="Text Box 34"/>
          <p:cNvSpPr txBox="1"/>
          <p:nvPr/>
        </p:nvSpPr>
        <p:spPr>
          <a:xfrm>
            <a:off x="4250619" y="334047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20" name="Text Box 34"/>
          <p:cNvSpPr txBox="1"/>
          <p:nvPr/>
        </p:nvSpPr>
        <p:spPr>
          <a:xfrm>
            <a:off x="4263779" y="278386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21" name="Text Box 34"/>
          <p:cNvSpPr txBox="1"/>
          <p:nvPr/>
        </p:nvSpPr>
        <p:spPr>
          <a:xfrm>
            <a:off x="4238797" y="461652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22" name="Text Box 34"/>
          <p:cNvSpPr txBox="1"/>
          <p:nvPr/>
        </p:nvSpPr>
        <p:spPr>
          <a:xfrm>
            <a:off x="4238797" y="511610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>
                <a:effectLst/>
                <a:ea typeface="宋体" charset="-122"/>
                <a:cs typeface="Times New Roman" charset="0"/>
              </a:rPr>
              <a:t>product</a:t>
            </a:r>
          </a:p>
        </p:txBody>
      </p:sp>
      <p:sp>
        <p:nvSpPr>
          <p:cNvPr id="123" name="Oval 122"/>
          <p:cNvSpPr/>
          <p:nvPr/>
        </p:nvSpPr>
        <p:spPr>
          <a:xfrm>
            <a:off x="298853" y="3178280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Digital Movie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278476" y="4457764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Blu-ray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01967" y="381110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DVD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26" name="Straight Connector 125"/>
          <p:cNvCxnSpPr>
            <a:stCxn id="123" idx="6"/>
            <a:endCxn id="109" idx="3"/>
          </p:cNvCxnSpPr>
          <p:nvPr/>
        </p:nvCxnSpPr>
        <p:spPr>
          <a:xfrm flipV="1">
            <a:off x="2413295" y="2845238"/>
            <a:ext cx="1052483" cy="5927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5" idx="6"/>
            <a:endCxn id="61" idx="2"/>
          </p:cNvCxnSpPr>
          <p:nvPr/>
        </p:nvCxnSpPr>
        <p:spPr>
          <a:xfrm flipV="1">
            <a:off x="2416409" y="3335364"/>
            <a:ext cx="938881" cy="735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6"/>
            <a:endCxn id="107" idx="2"/>
          </p:cNvCxnSpPr>
          <p:nvPr/>
        </p:nvCxnSpPr>
        <p:spPr>
          <a:xfrm flipV="1">
            <a:off x="2392918" y="4086937"/>
            <a:ext cx="956258" cy="630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3" idx="6"/>
            <a:endCxn id="64" idx="2"/>
          </p:cNvCxnSpPr>
          <p:nvPr/>
        </p:nvCxnSpPr>
        <p:spPr>
          <a:xfrm>
            <a:off x="2413295" y="3438005"/>
            <a:ext cx="941995" cy="14245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4" idx="6"/>
            <a:endCxn id="108" idx="2"/>
          </p:cNvCxnSpPr>
          <p:nvPr/>
        </p:nvCxnSpPr>
        <p:spPr>
          <a:xfrm>
            <a:off x="2392918" y="4717489"/>
            <a:ext cx="969810" cy="941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19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</a:t>
            </a:r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pPr algn="ctr"/>
              <a:r>
                <a:rPr lang="en-US" dirty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r>
                <a:rPr lang="en-US" dirty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Querying</a:t>
            </a:r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</a:t>
            </a:r>
          </a:p>
          <a:p>
            <a:pPr algn="ctr"/>
            <a:r>
              <a:rPr lang="en-US" sz="2000" dirty="0"/>
              <a:t>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Embedding</a:t>
            </a:r>
          </a:p>
          <a:p>
            <a:pPr algn="ctr"/>
            <a:r>
              <a:rPr lang="en-US" sz="2000" dirty="0"/>
              <a:t>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Search, QA, Conversation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Schema</a:t>
            </a:r>
          </a:p>
          <a:p>
            <a:pPr algn="ctr"/>
            <a:r>
              <a:rPr lang="en-US" sz="2000" dirty="0"/>
              <a:t>Mapping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  <a:p>
            <a:pPr algn="ctr"/>
            <a:r>
              <a:rPr lang="en-US" sz="2000" dirty="0"/>
              <a:t>Resolution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Ontology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Ingestion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Catalog</a:t>
            </a:r>
          </a:p>
          <a:p>
            <a:pPr algn="ctr"/>
            <a:r>
              <a:rPr lang="en-US" sz="2000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1365277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</a:t>
            </a:r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pPr algn="ctr"/>
              <a:r>
                <a:rPr lang="en-US" dirty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r>
                <a:rPr lang="en-US" dirty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Querying</a:t>
            </a:r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</a:t>
            </a:r>
          </a:p>
          <a:p>
            <a:pPr algn="ctr"/>
            <a:r>
              <a:rPr lang="en-US" sz="2000" dirty="0"/>
              <a:t>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Embedding</a:t>
            </a:r>
          </a:p>
          <a:p>
            <a:pPr algn="ctr"/>
            <a:r>
              <a:rPr lang="en-US" sz="2000" dirty="0"/>
              <a:t>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Search, QA, Conversation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Schema</a:t>
            </a:r>
          </a:p>
          <a:p>
            <a:pPr algn="ctr"/>
            <a:r>
              <a:rPr lang="en-US" sz="2000" dirty="0"/>
              <a:t>Mapping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  <a:p>
            <a:pPr algn="ctr"/>
            <a:r>
              <a:rPr lang="en-US" sz="2000" dirty="0"/>
              <a:t>Resolution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Ontology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Ingestion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Catalog</a:t>
            </a:r>
          </a:p>
          <a:p>
            <a:pPr algn="ctr"/>
            <a:r>
              <a:rPr lang="en-US" sz="2000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133454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Example for 2 Movies</a:t>
            </a:r>
          </a:p>
        </p:txBody>
      </p:sp>
      <p:cxnSp>
        <p:nvCxnSpPr>
          <p:cNvPr id="97" name="Straight Connector 96"/>
          <p:cNvCxnSpPr>
            <a:stCxn id="115" idx="7"/>
          </p:cNvCxnSpPr>
          <p:nvPr/>
        </p:nvCxnSpPr>
        <p:spPr>
          <a:xfrm flipV="1">
            <a:off x="7498804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104418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23"/>
          <p:cNvSpPr txBox="1"/>
          <p:nvPr/>
        </p:nvSpPr>
        <p:spPr>
          <a:xfrm>
            <a:off x="5733248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11" name="Oval 110"/>
          <p:cNvSpPr/>
          <p:nvPr/>
        </p:nvSpPr>
        <p:spPr>
          <a:xfrm>
            <a:off x="1249922" y="311999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12" name="Oval 111"/>
          <p:cNvSpPr/>
          <p:nvPr/>
        </p:nvSpPr>
        <p:spPr>
          <a:xfrm>
            <a:off x="4312558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13" name="Oval 112"/>
          <p:cNvSpPr/>
          <p:nvPr/>
        </p:nvSpPr>
        <p:spPr>
          <a:xfrm>
            <a:off x="4312558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4" name="Oval 113"/>
          <p:cNvSpPr/>
          <p:nvPr/>
        </p:nvSpPr>
        <p:spPr>
          <a:xfrm>
            <a:off x="6827879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5" name="Oval 114"/>
          <p:cNvSpPr/>
          <p:nvPr/>
        </p:nvSpPr>
        <p:spPr>
          <a:xfrm>
            <a:off x="6827879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6" name="Oval 115"/>
          <p:cNvSpPr/>
          <p:nvPr/>
        </p:nvSpPr>
        <p:spPr>
          <a:xfrm>
            <a:off x="6827879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7" name="Text Box 6"/>
          <p:cNvSpPr txBox="1"/>
          <p:nvPr/>
        </p:nvSpPr>
        <p:spPr>
          <a:xfrm>
            <a:off x="4312558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118" name="Text Box 7"/>
          <p:cNvSpPr txBox="1"/>
          <p:nvPr/>
        </p:nvSpPr>
        <p:spPr>
          <a:xfrm>
            <a:off x="4312558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119" name="Text Box 8"/>
          <p:cNvSpPr txBox="1"/>
          <p:nvPr/>
        </p:nvSpPr>
        <p:spPr>
          <a:xfrm>
            <a:off x="6827879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120" name="Text Box 9"/>
          <p:cNvSpPr txBox="1"/>
          <p:nvPr/>
        </p:nvSpPr>
        <p:spPr>
          <a:xfrm>
            <a:off x="6827879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121" name="Text Box 10"/>
          <p:cNvSpPr txBox="1"/>
          <p:nvPr/>
        </p:nvSpPr>
        <p:spPr>
          <a:xfrm>
            <a:off x="6827879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5104418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7619739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7619739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7619739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369312" y="3409930"/>
            <a:ext cx="93713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369312" y="4853567"/>
            <a:ext cx="944119" cy="77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20"/>
          <p:cNvSpPr txBox="1"/>
          <p:nvPr/>
        </p:nvSpPr>
        <p:spPr>
          <a:xfrm>
            <a:off x="5733248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29" name="Text Box 21"/>
          <p:cNvSpPr txBox="1"/>
          <p:nvPr/>
        </p:nvSpPr>
        <p:spPr>
          <a:xfrm>
            <a:off x="5733248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30" name="Freeform 129"/>
          <p:cNvSpPr/>
          <p:nvPr/>
        </p:nvSpPr>
        <p:spPr>
          <a:xfrm>
            <a:off x="5104418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31" name="Freeform 130"/>
          <p:cNvSpPr/>
          <p:nvPr/>
        </p:nvSpPr>
        <p:spPr>
          <a:xfrm flipH="1" flipV="1">
            <a:off x="5104418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32" name="Text Box 29"/>
          <p:cNvSpPr txBox="1"/>
          <p:nvPr/>
        </p:nvSpPr>
        <p:spPr>
          <a:xfrm>
            <a:off x="5092774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133" name="Text Box 30"/>
          <p:cNvSpPr txBox="1"/>
          <p:nvPr/>
        </p:nvSpPr>
        <p:spPr>
          <a:xfrm>
            <a:off x="3532342" y="308779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4" name="Text Box 31"/>
          <p:cNvSpPr txBox="1"/>
          <p:nvPr/>
        </p:nvSpPr>
        <p:spPr>
          <a:xfrm>
            <a:off x="7934154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5" name="Text Box 32"/>
          <p:cNvSpPr txBox="1"/>
          <p:nvPr/>
        </p:nvSpPr>
        <p:spPr>
          <a:xfrm>
            <a:off x="7934154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6" name="Text Box 33"/>
          <p:cNvSpPr txBox="1"/>
          <p:nvPr/>
        </p:nvSpPr>
        <p:spPr>
          <a:xfrm>
            <a:off x="7922510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7" name="Text Box 34"/>
          <p:cNvSpPr txBox="1"/>
          <p:nvPr/>
        </p:nvSpPr>
        <p:spPr>
          <a:xfrm>
            <a:off x="3532341" y="493106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8" name="Text Box 35"/>
          <p:cNvSpPr txBox="1"/>
          <p:nvPr/>
        </p:nvSpPr>
        <p:spPr>
          <a:xfrm>
            <a:off x="1645851" y="3242898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139" name="Oval 138"/>
          <p:cNvSpPr/>
          <p:nvPr/>
        </p:nvSpPr>
        <p:spPr>
          <a:xfrm>
            <a:off x="1249922" y="4587487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0" name="Text Box 38"/>
          <p:cNvSpPr txBox="1"/>
          <p:nvPr/>
        </p:nvSpPr>
        <p:spPr>
          <a:xfrm>
            <a:off x="1727367" y="4710397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141" name="Oval 140"/>
          <p:cNvSpPr/>
          <p:nvPr/>
        </p:nvSpPr>
        <p:spPr>
          <a:xfrm>
            <a:off x="8877399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2" name="Text Box 40"/>
          <p:cNvSpPr txBox="1"/>
          <p:nvPr/>
        </p:nvSpPr>
        <p:spPr>
          <a:xfrm>
            <a:off x="9029891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ea typeface="宋体" charset="-122"/>
                <a:cs typeface="Times New Roman" charset="0"/>
              </a:rPr>
              <a:t>怀特</a:t>
            </a:r>
            <a:r>
              <a:rPr lang="en-US" sz="1400" dirty="0">
                <a:effectLst/>
                <a:ea typeface="宋体" charset="-122"/>
                <a:cs typeface="Times New Roman" charset="0"/>
              </a:rPr>
              <a:t>”</a:t>
            </a:r>
          </a:p>
        </p:txBody>
      </p:sp>
      <p:sp>
        <p:nvSpPr>
          <p:cNvPr id="143" name="Oval 142"/>
          <p:cNvSpPr/>
          <p:nvPr/>
        </p:nvSpPr>
        <p:spPr>
          <a:xfrm>
            <a:off x="8877399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4" name="Text Box 42"/>
          <p:cNvSpPr txBox="1"/>
          <p:nvPr/>
        </p:nvSpPr>
        <p:spPr>
          <a:xfrm>
            <a:off x="9343200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145" name="Oval 144"/>
          <p:cNvSpPr/>
          <p:nvPr/>
        </p:nvSpPr>
        <p:spPr>
          <a:xfrm>
            <a:off x="8877399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6" name="Text Box 44"/>
          <p:cNvSpPr txBox="1"/>
          <p:nvPr/>
        </p:nvSpPr>
        <p:spPr>
          <a:xfrm>
            <a:off x="9343200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5104418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 Box 24"/>
          <p:cNvSpPr txBox="1"/>
          <p:nvPr/>
        </p:nvSpPr>
        <p:spPr>
          <a:xfrm>
            <a:off x="5418833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03" name="Oval 102"/>
          <p:cNvSpPr/>
          <p:nvPr/>
        </p:nvSpPr>
        <p:spPr>
          <a:xfrm>
            <a:off x="8877624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4" name="Text Box 49"/>
          <p:cNvSpPr txBox="1"/>
          <p:nvPr/>
        </p:nvSpPr>
        <p:spPr>
          <a:xfrm>
            <a:off x="9029014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“Robin Wright Penn”</a:t>
            </a:r>
          </a:p>
        </p:txBody>
      </p:sp>
      <p:sp>
        <p:nvSpPr>
          <p:cNvPr id="99" name="Oval 98"/>
          <p:cNvSpPr/>
          <p:nvPr/>
        </p:nvSpPr>
        <p:spPr>
          <a:xfrm>
            <a:off x="8873504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0" name="Text Box 40"/>
          <p:cNvSpPr txBox="1"/>
          <p:nvPr/>
        </p:nvSpPr>
        <p:spPr>
          <a:xfrm>
            <a:off x="9260488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101" name="Text Box 33"/>
          <p:cNvSpPr txBox="1"/>
          <p:nvPr/>
        </p:nvSpPr>
        <p:spPr>
          <a:xfrm>
            <a:off x="7847996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147" name="Straight Connector 146"/>
          <p:cNvCxnSpPr>
            <a:stCxn id="115" idx="5"/>
            <a:endCxn id="141" idx="2"/>
          </p:cNvCxnSpPr>
          <p:nvPr/>
        </p:nvCxnSpPr>
        <p:spPr>
          <a:xfrm>
            <a:off x="7498804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 Box 33"/>
          <p:cNvSpPr txBox="1"/>
          <p:nvPr/>
        </p:nvSpPr>
        <p:spPr>
          <a:xfrm>
            <a:off x="7885121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54" name="Oval 153"/>
          <p:cNvSpPr/>
          <p:nvPr/>
        </p:nvSpPr>
        <p:spPr>
          <a:xfrm>
            <a:off x="8877402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55" name="Straight Connector 154"/>
          <p:cNvCxnSpPr>
            <a:stCxn id="114" idx="5"/>
            <a:endCxn id="154" idx="2"/>
          </p:cNvCxnSpPr>
          <p:nvPr/>
        </p:nvCxnSpPr>
        <p:spPr>
          <a:xfrm>
            <a:off x="7498804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32"/>
          <p:cNvSpPr txBox="1"/>
          <p:nvPr/>
        </p:nvSpPr>
        <p:spPr>
          <a:xfrm>
            <a:off x="7599353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a typeface="宋体" charset="-122"/>
                <a:cs typeface="Times New Roman" charset="0"/>
              </a:rPr>
              <a:t>birth_date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249922" y="3788790"/>
            <a:ext cx="2114442" cy="5500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Movie</a:t>
            </a:r>
          </a:p>
        </p:txBody>
      </p:sp>
      <p:cxnSp>
        <p:nvCxnSpPr>
          <p:cNvPr id="56" name="Straight Connector 55"/>
          <p:cNvCxnSpPr>
            <a:stCxn id="55" idx="6"/>
            <a:endCxn id="112" idx="3"/>
          </p:cNvCxnSpPr>
          <p:nvPr/>
        </p:nvCxnSpPr>
        <p:spPr>
          <a:xfrm flipV="1">
            <a:off x="3364364" y="3620092"/>
            <a:ext cx="1063307" cy="4437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30"/>
          <p:cNvSpPr txBox="1"/>
          <p:nvPr/>
        </p:nvSpPr>
        <p:spPr>
          <a:xfrm>
            <a:off x="3709123" y="3814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cxnSp>
        <p:nvCxnSpPr>
          <p:cNvPr id="61" name="Straight Connector 60"/>
          <p:cNvCxnSpPr>
            <a:stCxn id="55" idx="6"/>
            <a:endCxn id="113" idx="1"/>
          </p:cNvCxnSpPr>
          <p:nvPr/>
        </p:nvCxnSpPr>
        <p:spPr>
          <a:xfrm>
            <a:off x="3364364" y="4063818"/>
            <a:ext cx="1063307" cy="51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30"/>
          <p:cNvSpPr txBox="1"/>
          <p:nvPr/>
        </p:nvSpPr>
        <p:spPr>
          <a:xfrm>
            <a:off x="3704408" y="436174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sp>
        <p:nvSpPr>
          <p:cNvPr id="65" name="Oval 64"/>
          <p:cNvSpPr/>
          <p:nvPr/>
        </p:nvSpPr>
        <p:spPr>
          <a:xfrm>
            <a:off x="8873098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66" name="Straight Connector 65"/>
          <p:cNvCxnSpPr>
            <a:stCxn id="116" idx="5"/>
            <a:endCxn id="65" idx="2"/>
          </p:cNvCxnSpPr>
          <p:nvPr/>
        </p:nvCxnSpPr>
        <p:spPr>
          <a:xfrm>
            <a:off x="7498804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31"/>
          <p:cNvSpPr txBox="1"/>
          <p:nvPr/>
        </p:nvSpPr>
        <p:spPr>
          <a:xfrm>
            <a:off x="7777092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sp>
        <p:nvSpPr>
          <p:cNvPr id="63" name="Rectangular Callout 62"/>
          <p:cNvSpPr/>
          <p:nvPr/>
        </p:nvSpPr>
        <p:spPr>
          <a:xfrm>
            <a:off x="202748" y="5409447"/>
            <a:ext cx="1531528" cy="471487"/>
          </a:xfrm>
          <a:prstGeom prst="wedgeRectCallout">
            <a:avLst>
              <a:gd name="adj1" fmla="val 56220"/>
              <a:gd name="adj2" fmla="val -280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Entity type</a:t>
            </a:r>
          </a:p>
        </p:txBody>
      </p:sp>
      <p:sp>
        <p:nvSpPr>
          <p:cNvPr id="67" name="Rectangular Callout 66"/>
          <p:cNvSpPr/>
          <p:nvPr/>
        </p:nvSpPr>
        <p:spPr>
          <a:xfrm>
            <a:off x="2788822" y="1948393"/>
            <a:ext cx="1531528" cy="471487"/>
          </a:xfrm>
          <a:prstGeom prst="wedgeRectCallout">
            <a:avLst>
              <a:gd name="adj1" fmla="val 74002"/>
              <a:gd name="adj2" fmla="val 156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Entity</a:t>
            </a:r>
          </a:p>
        </p:txBody>
      </p:sp>
      <p:sp>
        <p:nvSpPr>
          <p:cNvPr id="68" name="Rectangular Callout 67"/>
          <p:cNvSpPr/>
          <p:nvPr/>
        </p:nvSpPr>
        <p:spPr>
          <a:xfrm>
            <a:off x="3939813" y="5710806"/>
            <a:ext cx="1531528" cy="471487"/>
          </a:xfrm>
          <a:prstGeom prst="wedgeRectCallout">
            <a:avLst>
              <a:gd name="adj1" fmla="val 67358"/>
              <a:gd name="adj2" fmla="val -193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183799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3" y="2043113"/>
            <a:ext cx="11234057" cy="4339399"/>
          </a:xfrm>
        </p:spPr>
        <p:txBody>
          <a:bodyPr>
            <a:normAutofit/>
          </a:bodyPr>
          <a:lstStyle/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/>
              <a:t>Our method: Random forest on attribute-wise similarity</a:t>
            </a:r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/>
              <a:t>Results between Freebase and IMDb: </a:t>
            </a:r>
            <a:r>
              <a:rPr lang="en-US" sz="2800" dirty="0"/>
              <a:t>AUPRC=0.9856 (1.5K labels)</a:t>
            </a:r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5400" dirty="0"/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 marL="0" lvl="1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/>
              <a:t>                    1.5M labels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Sources—Entity Resolution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41394"/>
              </p:ext>
            </p:extLst>
          </p:nvPr>
        </p:nvGraphicFramePr>
        <p:xfrm>
          <a:off x="1183272" y="3448488"/>
          <a:ext cx="3872949" cy="171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0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9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People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48" y="3187975"/>
            <a:ext cx="5783918" cy="30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4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4" y="2043113"/>
            <a:ext cx="10429966" cy="4339399"/>
          </a:xfrm>
        </p:spPr>
        <p:txBody>
          <a:bodyPr>
            <a:normAutofit/>
          </a:bodyPr>
          <a:lstStyle/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/>
              <a:t>Our method: Random forest on attribute-wise similarity</a:t>
            </a:r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/>
              <a:t>Results between Amazon Movies and IMDb: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/>
              <a:t>200K labels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/>
              <a:t>~150 features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/>
              <a:t>AUPRC=0.9923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 err="1"/>
              <a:t>Prec</a:t>
            </a:r>
            <a:r>
              <a:rPr lang="en-US" sz="2800" dirty="0"/>
              <a:t>=0.982, Rec=0.951 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Sources—Entity 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710" y="3083718"/>
            <a:ext cx="5135432" cy="36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4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3" y="2043113"/>
            <a:ext cx="11030857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>
                <a:solidFill>
                  <a:srgbClr val="FF0000"/>
                </a:solidFill>
              </a:rPr>
              <a:t>Logistic regression: </a:t>
            </a:r>
            <a:r>
              <a:rPr lang="en-US" sz="3200" dirty="0" err="1">
                <a:solidFill>
                  <a:srgbClr val="FF0000"/>
                </a:solidFill>
              </a:rPr>
              <a:t>Prec</a:t>
            </a:r>
            <a:r>
              <a:rPr lang="en-US" sz="3200" dirty="0">
                <a:solidFill>
                  <a:srgbClr val="FF0000"/>
                </a:solidFill>
              </a:rPr>
              <a:t>=0.99, Rec=0.6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>
                <a:solidFill>
                  <a:srgbClr val="00B050"/>
                </a:solidFill>
              </a:rPr>
              <a:t>Random forest: </a:t>
            </a:r>
            <a:r>
              <a:rPr lang="en-US" sz="3200" dirty="0" err="1">
                <a:solidFill>
                  <a:srgbClr val="00B050"/>
                </a:solidFill>
              </a:rPr>
              <a:t>Prec</a:t>
            </a:r>
            <a:r>
              <a:rPr lang="en-US" sz="3200" dirty="0">
                <a:solidFill>
                  <a:srgbClr val="00B050"/>
                </a:solidFill>
              </a:rPr>
              <a:t>=0.99, Rec=0.99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9711" y="6456219"/>
            <a:ext cx="191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Amazon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I. Integrating Knowledge—Entity Resolution </a:t>
            </a:r>
            <a:br>
              <a:rPr lang="en-US" dirty="0"/>
            </a:br>
            <a:r>
              <a:rPr lang="en-US" dirty="0"/>
              <a:t>Which ML Model Works Best?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72" y="3165597"/>
            <a:ext cx="5549937" cy="36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33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3" y="2043113"/>
            <a:ext cx="11030857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>
                <a:solidFill>
                  <a:srgbClr val="FF0000"/>
                </a:solidFill>
              </a:rPr>
              <a:t>Logistic regression: </a:t>
            </a:r>
            <a:r>
              <a:rPr lang="en-US" sz="3200" dirty="0" err="1">
                <a:solidFill>
                  <a:srgbClr val="FF0000"/>
                </a:solidFill>
              </a:rPr>
              <a:t>Prec</a:t>
            </a:r>
            <a:r>
              <a:rPr lang="en-US" sz="3200" dirty="0">
                <a:solidFill>
                  <a:srgbClr val="FF0000"/>
                </a:solidFill>
              </a:rPr>
              <a:t>=0.99, Rec=0.6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>
                <a:solidFill>
                  <a:srgbClr val="00B050"/>
                </a:solidFill>
              </a:rPr>
              <a:t>Random forest: </a:t>
            </a:r>
            <a:r>
              <a:rPr lang="en-US" sz="3200" dirty="0" err="1">
                <a:solidFill>
                  <a:srgbClr val="00B050"/>
                </a:solidFill>
              </a:rPr>
              <a:t>Prec</a:t>
            </a:r>
            <a:r>
              <a:rPr lang="en-US" sz="3200" dirty="0">
                <a:solidFill>
                  <a:srgbClr val="00B050"/>
                </a:solidFill>
              </a:rPr>
              <a:t>=0.99, Rec=0.99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err="1"/>
              <a:t>XGBoost</a:t>
            </a:r>
            <a:r>
              <a:rPr lang="en-US" sz="3200" dirty="0"/>
              <a:t>: Marginally better, but sensitive to hyper-parameters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/>
              <a:t>Neural network: Similar performance</a:t>
            </a: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I. Integrating Knowledge—Entity Resolution </a:t>
            </a:r>
            <a:br>
              <a:rPr lang="en-US" dirty="0"/>
            </a:br>
            <a:r>
              <a:rPr lang="en-US" dirty="0"/>
              <a:t>Which ML Model Works Best?</a:t>
            </a:r>
          </a:p>
        </p:txBody>
      </p:sp>
    </p:spTree>
    <p:extLst>
      <p:ext uri="{BB962C8B-B14F-4D97-AF65-F5344CB8AC3E}">
        <p14:creationId xmlns:p14="http://schemas.microsoft.com/office/powerpoint/2010/main" val="588329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43" y="2591378"/>
            <a:ext cx="6479764" cy="420339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4" y="2043113"/>
            <a:ext cx="10429966" cy="4339399"/>
          </a:xfrm>
        </p:spPr>
        <p:txBody>
          <a:bodyPr>
            <a:normAutofit/>
          </a:bodyPr>
          <a:lstStyle/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/>
              <a:t>Moonshot: Apply active learning to minimize #labels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9711" y="6456219"/>
            <a:ext cx="191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Amazon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Sources—Entity Resolution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56225" y="4395572"/>
            <a:ext cx="3786443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99% precision and recall, active learning reduces </a:t>
            </a:r>
          </a:p>
          <a:p>
            <a:pPr algn="ctr"/>
            <a:r>
              <a:rPr lang="en-US" sz="2000" dirty="0"/>
              <a:t>#labels by </a:t>
            </a:r>
            <a:r>
              <a:rPr lang="en-US" sz="2000" b="1" dirty="0"/>
              <a:t>2</a:t>
            </a:r>
            <a:r>
              <a:rPr lang="en-US" sz="2000" dirty="0"/>
              <a:t> orders of magnitude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642668" y="3531404"/>
            <a:ext cx="3543187" cy="1428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78529" y="4734126"/>
            <a:ext cx="2444484" cy="980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Reaching </a:t>
            </a:r>
            <a:r>
              <a:rPr lang="en-US" sz="2000" dirty="0" err="1"/>
              <a:t>prec</a:t>
            </a:r>
            <a:r>
              <a:rPr lang="en-US" sz="2000" dirty="0"/>
              <a:t>=99% and rec=~99% requires 1.5M labels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10200771" y="3537344"/>
            <a:ext cx="645451" cy="119678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38647" y="4734126"/>
            <a:ext cx="2929953" cy="1013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With 15K labe</a:t>
            </a:r>
            <a:r>
              <a:rPr lang="en-US" altLang="zh-CN" sz="2000" dirty="0"/>
              <a:t>l</a:t>
            </a:r>
            <a:r>
              <a:rPr lang="en-US" sz="2000" dirty="0"/>
              <a:t>s we get </a:t>
            </a:r>
            <a:r>
              <a:rPr lang="en-US" sz="2000" dirty="0" err="1"/>
              <a:t>prec</a:t>
            </a:r>
            <a:r>
              <a:rPr lang="en-US" sz="2000" dirty="0"/>
              <a:t>=99% and rec=~95%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(30 labelers for 1 week!)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7203624" y="3657600"/>
            <a:ext cx="1188968" cy="107652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94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85813" y="2043113"/>
            <a:ext cx="1114425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200" dirty="0"/>
              <a:t>Moonshots: Seamless incremental graph linkage with high precision and recall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Sources—Entity Resolution</a:t>
            </a:r>
          </a:p>
        </p:txBody>
      </p:sp>
      <p:sp>
        <p:nvSpPr>
          <p:cNvPr id="10" name="Content Placeholder 17"/>
          <p:cNvSpPr txBox="1">
            <a:spLocks/>
          </p:cNvSpPr>
          <p:nvPr/>
        </p:nvSpPr>
        <p:spPr>
          <a:xfrm>
            <a:off x="1310581" y="6036870"/>
            <a:ext cx="10261307" cy="8580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dirty="0"/>
              <a:t>Different sources have different characteristics, but share commonalities from the same domain</a:t>
            </a:r>
          </a:p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i="1" dirty="0"/>
              <a:t>How to leverage models for existing sources on new sources?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1324949" y="3546226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lded Corner 11"/>
          <p:cNvSpPr/>
          <p:nvPr/>
        </p:nvSpPr>
        <p:spPr>
          <a:xfrm>
            <a:off x="3679373" y="3542485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99186" y="3974053"/>
            <a:ext cx="880187" cy="260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799186" y="4104092"/>
            <a:ext cx="880187" cy="300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99186" y="4400904"/>
            <a:ext cx="880187" cy="374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799186" y="3807280"/>
            <a:ext cx="880187" cy="1250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17847" y="5148033"/>
            <a:ext cx="880187" cy="1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5309" y="5652289"/>
            <a:ext cx="1133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Freebase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036418" y="5673601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IMDb</a:t>
            </a:r>
            <a:endParaRPr lang="en-US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704117" y="3542484"/>
            <a:ext cx="1474237" cy="2531227"/>
            <a:chOff x="5704117" y="2086316"/>
            <a:chExt cx="1474237" cy="2531227"/>
          </a:xfrm>
        </p:grpSpPr>
        <p:sp>
          <p:nvSpPr>
            <p:cNvPr id="21" name="Folded Corner 20"/>
            <p:cNvSpPr/>
            <p:nvPr/>
          </p:nvSpPr>
          <p:spPr>
            <a:xfrm>
              <a:off x="5704117" y="2086316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64446" y="4217433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Wikipedia</a:t>
              </a:r>
              <a:endParaRPr lang="en-US" sz="2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728861" y="3542483"/>
            <a:ext cx="1474237" cy="2510697"/>
            <a:chOff x="7728861" y="2086315"/>
            <a:chExt cx="1474237" cy="2510697"/>
          </a:xfrm>
        </p:grpSpPr>
        <p:sp>
          <p:nvSpPr>
            <p:cNvPr id="24" name="Folded Corner 23"/>
            <p:cNvSpPr/>
            <p:nvPr/>
          </p:nvSpPr>
          <p:spPr>
            <a:xfrm>
              <a:off x="7728861" y="2086315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29328" y="4196902"/>
              <a:ext cx="11106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/>
                <a:t>Wikidata</a:t>
              </a:r>
              <a:endParaRPr lang="en-US" sz="2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20137" y="3542482"/>
            <a:ext cx="1474237" cy="2510698"/>
            <a:chOff x="9720137" y="2086314"/>
            <a:chExt cx="1474237" cy="2510698"/>
          </a:xfrm>
        </p:grpSpPr>
        <p:sp>
          <p:nvSpPr>
            <p:cNvPr id="27" name="Folded Corner 26"/>
            <p:cNvSpPr/>
            <p:nvPr/>
          </p:nvSpPr>
          <p:spPr>
            <a:xfrm>
              <a:off x="9720137" y="2086314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22400" y="4196902"/>
              <a:ext cx="871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Netflix</a:t>
              </a:r>
              <a:endParaRPr lang="en-US" sz="2800" dirty="0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86" y="3542482"/>
            <a:ext cx="546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7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85813" y="2043113"/>
            <a:ext cx="1114425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200" dirty="0"/>
              <a:t>Moonshots: Seamless incremental graph linkage with high precision and recall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Sources—Entity Resolution</a:t>
            </a:r>
          </a:p>
        </p:txBody>
      </p:sp>
      <p:sp>
        <p:nvSpPr>
          <p:cNvPr id="10" name="Content Placeholder 17"/>
          <p:cNvSpPr txBox="1">
            <a:spLocks/>
          </p:cNvSpPr>
          <p:nvPr/>
        </p:nvSpPr>
        <p:spPr>
          <a:xfrm>
            <a:off x="1227284" y="6048493"/>
            <a:ext cx="10261307" cy="85805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dirty="0"/>
              <a:t>A complex space can contain tens to thousands of different types and linkage on different types of entities can affect each other</a:t>
            </a:r>
          </a:p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i="1" dirty="0"/>
              <a:t>How to avoid manual scheduling for linkage?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902844" y="3014711"/>
            <a:ext cx="9871360" cy="2112362"/>
            <a:chOff x="1508450" y="1909032"/>
            <a:chExt cx="9871360" cy="2112362"/>
          </a:xfrm>
        </p:grpSpPr>
        <p:sp>
          <p:nvSpPr>
            <p:cNvPr id="30" name="Folded Corner 29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olded Corner 30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olded Corner 31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14896" y="3180966"/>
            <a:ext cx="9871360" cy="2112362"/>
            <a:chOff x="1508450" y="1909032"/>
            <a:chExt cx="9871360" cy="2112362"/>
          </a:xfrm>
        </p:grpSpPr>
        <p:sp>
          <p:nvSpPr>
            <p:cNvPr id="36" name="Folded Corner 35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lded Corner 36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lded Corner 38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olded Corner 39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508450" y="3365191"/>
            <a:ext cx="9871360" cy="2112362"/>
            <a:chOff x="1508450" y="1909032"/>
            <a:chExt cx="9871360" cy="2112362"/>
          </a:xfrm>
        </p:grpSpPr>
        <p:sp>
          <p:nvSpPr>
            <p:cNvPr id="42" name="Folded Corner 41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olded Corner 42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olded Corner 43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olded Corner 44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olded Corner 45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olded Corner 46"/>
          <p:cNvSpPr/>
          <p:nvPr/>
        </p:nvSpPr>
        <p:spPr>
          <a:xfrm>
            <a:off x="1324949" y="3546217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olded Corner 47"/>
          <p:cNvSpPr/>
          <p:nvPr/>
        </p:nvSpPr>
        <p:spPr>
          <a:xfrm>
            <a:off x="3679373" y="3542476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2799186" y="3974044"/>
            <a:ext cx="880187" cy="260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799186" y="4104083"/>
            <a:ext cx="880187" cy="300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799186" y="4400895"/>
            <a:ext cx="880187" cy="374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799186" y="3807271"/>
            <a:ext cx="880187" cy="1250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817847" y="5148024"/>
            <a:ext cx="880187" cy="1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08450" y="5650625"/>
            <a:ext cx="1133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Freebase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36419" y="5673592"/>
            <a:ext cx="76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IMDb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704117" y="3542475"/>
            <a:ext cx="1474237" cy="2531227"/>
            <a:chOff x="5704117" y="2086316"/>
            <a:chExt cx="1474237" cy="2531227"/>
          </a:xfrm>
        </p:grpSpPr>
        <p:sp>
          <p:nvSpPr>
            <p:cNvPr id="57" name="Folded Corner 56"/>
            <p:cNvSpPr/>
            <p:nvPr/>
          </p:nvSpPr>
          <p:spPr>
            <a:xfrm>
              <a:off x="5704117" y="2086316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64446" y="4217433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Wikipedia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728861" y="3542474"/>
            <a:ext cx="1474237" cy="2510697"/>
            <a:chOff x="7728861" y="2086315"/>
            <a:chExt cx="1474237" cy="2510697"/>
          </a:xfrm>
        </p:grpSpPr>
        <p:sp>
          <p:nvSpPr>
            <p:cNvPr id="60" name="Folded Corner 59"/>
            <p:cNvSpPr/>
            <p:nvPr/>
          </p:nvSpPr>
          <p:spPr>
            <a:xfrm>
              <a:off x="7728861" y="2086315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29328" y="4196902"/>
              <a:ext cx="11106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/>
                <a:t>Wikidata</a:t>
              </a:r>
              <a:endParaRPr lang="en-US" sz="2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720137" y="3542473"/>
            <a:ext cx="1474237" cy="2510698"/>
            <a:chOff x="9720137" y="2086314"/>
            <a:chExt cx="1474237" cy="2510698"/>
          </a:xfrm>
        </p:grpSpPr>
        <p:sp>
          <p:nvSpPr>
            <p:cNvPr id="63" name="Folded Corner 62"/>
            <p:cNvSpPr/>
            <p:nvPr/>
          </p:nvSpPr>
          <p:spPr>
            <a:xfrm>
              <a:off x="9720137" y="2086314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022400" y="4196902"/>
              <a:ext cx="871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Netflix</a:t>
              </a:r>
              <a:endParaRPr lang="en-US" sz="2800" dirty="0"/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74" y="3542473"/>
            <a:ext cx="780155" cy="5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85813" y="2043113"/>
            <a:ext cx="1114425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200" dirty="0"/>
              <a:t>Moonshots: Seamless incremental graph linkage with high precision and recall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Sources—Entity Resolution</a:t>
            </a:r>
          </a:p>
        </p:txBody>
      </p:sp>
      <p:sp>
        <p:nvSpPr>
          <p:cNvPr id="10" name="Content Placeholder 17"/>
          <p:cNvSpPr txBox="1">
            <a:spLocks/>
          </p:cNvSpPr>
          <p:nvPr/>
        </p:nvSpPr>
        <p:spPr>
          <a:xfrm>
            <a:off x="1227284" y="6048493"/>
            <a:ext cx="10261307" cy="8580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dirty="0"/>
              <a:t>New data are arriving over time, requiring incremental linkage and model evolution</a:t>
            </a:r>
          </a:p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i="1" dirty="0"/>
              <a:t>How to perform incremental linkage and evolve the model?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902844" y="3014711"/>
            <a:ext cx="9871360" cy="2112362"/>
            <a:chOff x="1508450" y="1909032"/>
            <a:chExt cx="9871360" cy="2112362"/>
          </a:xfrm>
        </p:grpSpPr>
        <p:sp>
          <p:nvSpPr>
            <p:cNvPr id="30" name="Folded Corner 29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olded Corner 30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olded Corner 31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14896" y="3180966"/>
            <a:ext cx="9871360" cy="2112362"/>
            <a:chOff x="1508450" y="1909032"/>
            <a:chExt cx="9871360" cy="2112362"/>
          </a:xfrm>
        </p:grpSpPr>
        <p:sp>
          <p:nvSpPr>
            <p:cNvPr id="36" name="Folded Corner 35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lded Corner 36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lded Corner 38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olded Corner 39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508450" y="3365191"/>
            <a:ext cx="9871360" cy="2112362"/>
            <a:chOff x="1508450" y="1909032"/>
            <a:chExt cx="9871360" cy="2112362"/>
          </a:xfrm>
        </p:grpSpPr>
        <p:sp>
          <p:nvSpPr>
            <p:cNvPr id="42" name="Folded Corner 41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olded Corner 42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olded Corner 43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olded Corner 44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olded Corner 45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olded Corner 46"/>
          <p:cNvSpPr/>
          <p:nvPr/>
        </p:nvSpPr>
        <p:spPr>
          <a:xfrm>
            <a:off x="1324949" y="3546217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olded Corner 47"/>
          <p:cNvSpPr/>
          <p:nvPr/>
        </p:nvSpPr>
        <p:spPr>
          <a:xfrm>
            <a:off x="3679373" y="3542476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2799186" y="3974044"/>
            <a:ext cx="880187" cy="260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799186" y="4104083"/>
            <a:ext cx="880187" cy="300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799186" y="4400895"/>
            <a:ext cx="880187" cy="374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799186" y="3807271"/>
            <a:ext cx="880187" cy="1250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817847" y="5148024"/>
            <a:ext cx="880187" cy="1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08450" y="5650625"/>
            <a:ext cx="1133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Freebase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36419" y="5673592"/>
            <a:ext cx="76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IMDb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704117" y="3542475"/>
            <a:ext cx="1474237" cy="2531227"/>
            <a:chOff x="5704117" y="2086316"/>
            <a:chExt cx="1474237" cy="2531227"/>
          </a:xfrm>
        </p:grpSpPr>
        <p:sp>
          <p:nvSpPr>
            <p:cNvPr id="57" name="Folded Corner 56"/>
            <p:cNvSpPr/>
            <p:nvPr/>
          </p:nvSpPr>
          <p:spPr>
            <a:xfrm>
              <a:off x="5704117" y="2086316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64446" y="4217433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Wikipedia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728861" y="3542474"/>
            <a:ext cx="1474237" cy="2510697"/>
            <a:chOff x="7728861" y="2086315"/>
            <a:chExt cx="1474237" cy="2510697"/>
          </a:xfrm>
        </p:grpSpPr>
        <p:sp>
          <p:nvSpPr>
            <p:cNvPr id="60" name="Folded Corner 59"/>
            <p:cNvSpPr/>
            <p:nvPr/>
          </p:nvSpPr>
          <p:spPr>
            <a:xfrm>
              <a:off x="7728861" y="2086315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29328" y="4196902"/>
              <a:ext cx="11106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/>
                <a:t>Wikidata</a:t>
              </a:r>
              <a:endParaRPr lang="en-US" sz="2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720137" y="3542473"/>
            <a:ext cx="1474237" cy="2510698"/>
            <a:chOff x="9720137" y="2086314"/>
            <a:chExt cx="1474237" cy="2510698"/>
          </a:xfrm>
        </p:grpSpPr>
        <p:sp>
          <p:nvSpPr>
            <p:cNvPr id="63" name="Folded Corner 62"/>
            <p:cNvSpPr/>
            <p:nvPr/>
          </p:nvSpPr>
          <p:spPr>
            <a:xfrm>
              <a:off x="9720137" y="2086314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022400" y="4196902"/>
              <a:ext cx="871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Netflix</a:t>
              </a:r>
              <a:endParaRPr lang="en-US" sz="2800" dirty="0"/>
            </a:p>
          </p:txBody>
        </p:sp>
      </p:grpSp>
      <p:sp>
        <p:nvSpPr>
          <p:cNvPr id="65" name="Teardrop 64"/>
          <p:cNvSpPr/>
          <p:nvPr/>
        </p:nvSpPr>
        <p:spPr>
          <a:xfrm>
            <a:off x="853978" y="4703645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6" name="Teardrop 65"/>
          <p:cNvSpPr/>
          <p:nvPr/>
        </p:nvSpPr>
        <p:spPr>
          <a:xfrm>
            <a:off x="3189133" y="4668174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7" name="Teardrop 66"/>
          <p:cNvSpPr/>
          <p:nvPr/>
        </p:nvSpPr>
        <p:spPr>
          <a:xfrm>
            <a:off x="5191024" y="4671873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8" name="Teardrop 67"/>
          <p:cNvSpPr/>
          <p:nvPr/>
        </p:nvSpPr>
        <p:spPr>
          <a:xfrm>
            <a:off x="7224997" y="4671873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9" name="Teardrop 68"/>
          <p:cNvSpPr/>
          <p:nvPr/>
        </p:nvSpPr>
        <p:spPr>
          <a:xfrm>
            <a:off x="9200398" y="4671873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2" y="3537143"/>
            <a:ext cx="821892" cy="63817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797" y="197711"/>
            <a:ext cx="1127767" cy="150684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487" y="230512"/>
            <a:ext cx="1095571" cy="14855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193" y="215998"/>
            <a:ext cx="1127665" cy="149415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799" y="200104"/>
            <a:ext cx="1133102" cy="1504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A1F908-1740-6C47-8930-DEC493FAAC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028"/>
          <a:stretch/>
        </p:blipFill>
        <p:spPr>
          <a:xfrm>
            <a:off x="10898691" y="190995"/>
            <a:ext cx="1226574" cy="15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4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</a:t>
            </a:r>
            <a:br>
              <a:rPr lang="en-US" dirty="0"/>
            </a:br>
            <a:r>
              <a:rPr lang="en-US" dirty="0"/>
              <a:t>Semi-Structured Data on the Web</a:t>
            </a:r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pPr algn="ctr"/>
              <a:r>
                <a:rPr lang="en-US" dirty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r>
                <a:rPr lang="en-US" dirty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Querying</a:t>
            </a:r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</a:t>
            </a:r>
          </a:p>
          <a:p>
            <a:pPr algn="ctr"/>
            <a:r>
              <a:rPr lang="en-US" sz="2000" dirty="0"/>
              <a:t>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Embedding</a:t>
            </a:r>
          </a:p>
          <a:p>
            <a:pPr algn="ctr"/>
            <a:r>
              <a:rPr lang="en-US" sz="2000" dirty="0"/>
              <a:t>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Search, QA, Conversation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Schema</a:t>
            </a:r>
          </a:p>
          <a:p>
            <a:pPr algn="ctr"/>
            <a:r>
              <a:rPr lang="en-US" sz="2000" dirty="0"/>
              <a:t>Mapping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  <a:p>
            <a:pPr algn="ctr"/>
            <a:r>
              <a:rPr lang="en-US" sz="2000" dirty="0"/>
              <a:t>Resolution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Ontology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Ingestion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Catalog</a:t>
            </a:r>
          </a:p>
          <a:p>
            <a:pPr algn="ctr"/>
            <a:r>
              <a:rPr lang="en-US" sz="2000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375359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</a:t>
            </a:r>
            <a:br>
              <a:rPr lang="en-US" dirty="0"/>
            </a:br>
            <a:r>
              <a:rPr lang="en-US" dirty="0"/>
              <a:t>Semi-Structured Data on the Web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3942"/>
            <a:ext cx="4501109" cy="4478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21" y="1843941"/>
            <a:ext cx="5899952" cy="4478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1843942"/>
            <a:ext cx="5096475" cy="44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in 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17" y="1765936"/>
            <a:ext cx="8529667" cy="50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</a:t>
            </a:r>
            <a:br>
              <a:rPr lang="en-US" dirty="0"/>
            </a:br>
            <a:r>
              <a:rPr lang="en-US" dirty="0"/>
              <a:t>Semi-Structured Data on the Web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40180" y="2043113"/>
            <a:ext cx="1005840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200" dirty="0"/>
              <a:t>Knowledge Vault @ Google showed big potential from DOM-tree extraction </a:t>
            </a:r>
            <a:r>
              <a:rPr lang="en-US" sz="2800" dirty="0"/>
              <a:t>[Dong et al., KDD’14][Dong et al., VLDB’14]</a:t>
            </a:r>
            <a:endParaRPr lang="en-US" sz="3200" dirty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  <p:pic>
        <p:nvPicPr>
          <p:cNvPr id="1026" name="Picture 2" descr="https://lh4.googleusercontent.com/yMTwvem1yVozT3qlgQ2Fm0Fjfk7VVCaTvDgX3oRFc2b5cAMEqgDkTAsvkRgkfWCdbW1H8-mXjKoj6NAKOFKipOn_2bQPEf-n9tIkOmB2KXtjXhgoC3nJQxjoZvV2e8NSSMZQUC-Yp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30" y="3069694"/>
            <a:ext cx="45815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37672" y="3210379"/>
            <a:ext cx="11872865" cy="1055914"/>
            <a:chOff x="237672" y="3210379"/>
            <a:chExt cx="11872865" cy="1055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72" y="3210379"/>
              <a:ext cx="3530600" cy="6985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87" y="3210379"/>
              <a:ext cx="3530600" cy="6985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1837" y="3580493"/>
              <a:ext cx="35687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01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II. Extracting Knowledge from Web—Distantly Supervised DOM Extraction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23351" y="3329031"/>
            <a:ext cx="3631972" cy="3945944"/>
            <a:chOff x="990732" y="4191403"/>
            <a:chExt cx="3631972" cy="3945944"/>
          </a:xfrm>
        </p:grpSpPr>
        <p:pic>
          <p:nvPicPr>
            <p:cNvPr id="11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32" y="4523274"/>
              <a:ext cx="3631972" cy="3614073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1692627" y="4575287"/>
              <a:ext cx="23351" cy="2762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32008" y="4191403"/>
              <a:ext cx="17767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FF0000"/>
                  </a:solidFill>
                </a:rPr>
                <a:t>Movie entity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00113" y="3297093"/>
            <a:ext cx="4438743" cy="3884347"/>
            <a:chOff x="631221" y="2321568"/>
            <a:chExt cx="5601465" cy="4901846"/>
          </a:xfrm>
        </p:grpSpPr>
        <p:grpSp>
          <p:nvGrpSpPr>
            <p:cNvPr id="26" name="Group 25"/>
            <p:cNvGrpSpPr/>
            <p:nvPr/>
          </p:nvGrpSpPr>
          <p:grpSpPr>
            <a:xfrm>
              <a:off x="1440180" y="2321568"/>
              <a:ext cx="4792506" cy="4901846"/>
              <a:chOff x="730827" y="1250709"/>
              <a:chExt cx="5213108" cy="5286905"/>
            </a:xfrm>
          </p:grpSpPr>
          <p:pic>
            <p:nvPicPr>
              <p:cNvPr id="28" name="Content Placeholder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827" y="1706851"/>
                <a:ext cx="4896137" cy="4830763"/>
              </a:xfrm>
              <a:prstGeom prst="rect">
                <a:avLst/>
              </a:prstGeom>
            </p:spPr>
          </p:pic>
          <p:cxnSp>
            <p:nvCxnSpPr>
              <p:cNvPr id="31" name="Straight Arrow Connector 30"/>
              <p:cNvCxnSpPr/>
              <p:nvPr/>
            </p:nvCxnSpPr>
            <p:spPr>
              <a:xfrm flipH="1">
                <a:off x="3656227" y="1761269"/>
                <a:ext cx="856258" cy="5919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3016827" y="1773972"/>
                <a:ext cx="65916" cy="5792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934027" y="2518063"/>
                <a:ext cx="654050" cy="2932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>
                <a:off x="1981777" y="5578763"/>
                <a:ext cx="609600" cy="381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3159845" y="5794533"/>
                <a:ext cx="593582" cy="13983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2408307" y="1263415"/>
                <a:ext cx="1129220" cy="544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Genre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656226" y="1250709"/>
                <a:ext cx="2287709" cy="54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Release Date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591377" y="5392610"/>
                <a:ext cx="1666189" cy="54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Director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753427" y="5578764"/>
                <a:ext cx="1222764" cy="54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Actors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31221" y="3594853"/>
              <a:ext cx="1523088" cy="50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Runtime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43094226"/>
              </p:ext>
            </p:extLst>
          </p:nvPr>
        </p:nvGraphicFramePr>
        <p:xfrm>
          <a:off x="3043035" y="1902775"/>
          <a:ext cx="6391564" cy="1007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2937165" y="1867158"/>
            <a:ext cx="4655125" cy="14262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69959" y="2893303"/>
            <a:ext cx="317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Automatic Label Generation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8256290" y="3632225"/>
            <a:ext cx="3864297" cy="2388386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500" dirty="0"/>
          </a:p>
          <a:p>
            <a:pPr marL="0" indent="0">
              <a:buNone/>
            </a:pPr>
            <a:r>
              <a:rPr lang="en-US" altLang="zh-CN" dirty="0"/>
              <a:t>Extracted triples</a:t>
            </a:r>
            <a:endParaRPr lang="en-US" dirty="0"/>
          </a:p>
          <a:p>
            <a:r>
              <a:rPr lang="en-US" sz="2400" dirty="0"/>
              <a:t>(Top Gun, </a:t>
            </a:r>
            <a:r>
              <a:rPr lang="en-US" sz="2400" dirty="0" err="1"/>
              <a:t>type.object.name</a:t>
            </a:r>
            <a:r>
              <a:rPr lang="en-US" sz="2400" dirty="0"/>
              <a:t>, “Top Gun”)</a:t>
            </a:r>
          </a:p>
          <a:p>
            <a:r>
              <a:rPr lang="en-US" sz="2400" dirty="0"/>
              <a:t>(Top Gun, </a:t>
            </a:r>
            <a:r>
              <a:rPr lang="en-US" sz="2400" dirty="0" err="1"/>
              <a:t>film.film.genre</a:t>
            </a:r>
            <a:r>
              <a:rPr lang="en-US" sz="2400" dirty="0"/>
              <a:t>, Action)</a:t>
            </a:r>
          </a:p>
          <a:p>
            <a:r>
              <a:rPr lang="en-US" sz="2400" dirty="0"/>
              <a:t>(Top Gun, </a:t>
            </a:r>
            <a:r>
              <a:rPr lang="en-US" sz="2400" dirty="0" err="1"/>
              <a:t>film.film.directed_by</a:t>
            </a:r>
            <a:r>
              <a:rPr lang="en-US" sz="2400" dirty="0"/>
              <a:t>, Tony Scott)</a:t>
            </a:r>
          </a:p>
          <a:p>
            <a:r>
              <a:rPr lang="en-US" sz="2400" dirty="0"/>
              <a:t>(Top Gun, </a:t>
            </a:r>
            <a:r>
              <a:rPr lang="en-US" sz="2400" dirty="0" err="1"/>
              <a:t>film.film.starring</a:t>
            </a:r>
            <a:r>
              <a:rPr lang="en-US" sz="2400" dirty="0"/>
              <a:t>, Tom Cruise)</a:t>
            </a:r>
          </a:p>
          <a:p>
            <a:r>
              <a:rPr lang="en-US" sz="2400" dirty="0"/>
              <a:t>(Top Gun, </a:t>
            </a:r>
            <a:r>
              <a:rPr lang="en-US" sz="2400" dirty="0" err="1"/>
              <a:t>film.film.runtime</a:t>
            </a:r>
            <a:r>
              <a:rPr lang="en-US" sz="2400" dirty="0"/>
              <a:t>, “1h 50min”)</a:t>
            </a:r>
          </a:p>
          <a:p>
            <a:r>
              <a:rPr lang="en-US" sz="2400" dirty="0"/>
              <a:t>(Top Gun, </a:t>
            </a:r>
            <a:r>
              <a:rPr lang="en-US" sz="2400" dirty="0" err="1"/>
              <a:t>film.film.release_Date_s</a:t>
            </a:r>
            <a:r>
              <a:rPr lang="en-US" sz="2400" dirty="0"/>
              <a:t>, “16 May 1986”)</a:t>
            </a:r>
          </a:p>
        </p:txBody>
      </p:sp>
    </p:spTree>
    <p:extLst>
      <p:ext uri="{BB962C8B-B14F-4D97-AF65-F5344CB8AC3E}">
        <p14:creationId xmlns:p14="http://schemas.microsoft.com/office/powerpoint/2010/main" val="9156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Web—Distantly Supervised DOM Extraction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40180" y="1925129"/>
            <a:ext cx="10058400" cy="43393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3200" dirty="0"/>
              <a:t>Extraction experiments on </a:t>
            </a:r>
            <a:r>
              <a:rPr lang="en-US" sz="2800" dirty="0">
                <a:hlinkClick r:id="rId3"/>
              </a:rPr>
              <a:t>http://swde.codeplex.com/</a:t>
            </a:r>
            <a:r>
              <a:rPr lang="en-US" sz="2800" dirty="0"/>
              <a:t> (2011)</a:t>
            </a:r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A289A-D7EF-F445-892C-70BF308BB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81"/>
          <a:stretch/>
        </p:blipFill>
        <p:spPr>
          <a:xfrm>
            <a:off x="0" y="2494630"/>
            <a:ext cx="6297930" cy="3409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81739-A2DF-7146-A21D-A697E8879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197"/>
          <a:stretch/>
        </p:blipFill>
        <p:spPr>
          <a:xfrm>
            <a:off x="6093825" y="2494630"/>
            <a:ext cx="6098175" cy="730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C17377-997B-5F47-80B1-D4E27CFAA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09" b="-1"/>
          <a:stretch/>
        </p:blipFill>
        <p:spPr>
          <a:xfrm>
            <a:off x="6088378" y="3225447"/>
            <a:ext cx="6103622" cy="2937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89ABF-71F1-AA4E-B20C-92E197FC2ECF}"/>
              </a:ext>
            </a:extLst>
          </p:cNvPr>
          <p:cNvSpPr txBox="1"/>
          <p:nvPr/>
        </p:nvSpPr>
        <p:spPr>
          <a:xfrm>
            <a:off x="2714171" y="2632705"/>
            <a:ext cx="18723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Wrapper induction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29CBC-E9AF-8444-8EC4-4DD4034211E6}"/>
              </a:ext>
            </a:extLst>
          </p:cNvPr>
          <p:cNvSpPr txBox="1"/>
          <p:nvPr/>
        </p:nvSpPr>
        <p:spPr>
          <a:xfrm>
            <a:off x="8599717" y="2623732"/>
            <a:ext cx="18723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Wrapper induction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C8C95-4536-2B49-A3D6-D4A5579236F6}"/>
              </a:ext>
            </a:extLst>
          </p:cNvPr>
          <p:cNvSpPr txBox="1"/>
          <p:nvPr/>
        </p:nvSpPr>
        <p:spPr>
          <a:xfrm>
            <a:off x="4466409" y="2629030"/>
            <a:ext cx="18723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Distant-super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4AD15-DE1F-B04E-BB8E-1C24A6A3BAE6}"/>
              </a:ext>
            </a:extLst>
          </p:cNvPr>
          <p:cNvSpPr txBox="1"/>
          <p:nvPr/>
        </p:nvSpPr>
        <p:spPr>
          <a:xfrm>
            <a:off x="10363200" y="2634173"/>
            <a:ext cx="18723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Distant-super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442A203-C80C-D642-97EF-1F4C579CC938}"/>
              </a:ext>
            </a:extLst>
          </p:cNvPr>
          <p:cNvSpPr/>
          <p:nvPr/>
        </p:nvSpPr>
        <p:spPr>
          <a:xfrm>
            <a:off x="1440179" y="6264528"/>
            <a:ext cx="3146333" cy="471487"/>
          </a:xfrm>
          <a:prstGeom prst="wedgeRectCallout">
            <a:avLst>
              <a:gd name="adj1" fmla="val 54836"/>
              <a:gd name="adj2" fmla="val -1361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Very high precision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6AD4EB2F-FAEF-6D41-8401-7D5535A526ED}"/>
              </a:ext>
            </a:extLst>
          </p:cNvPr>
          <p:cNvSpPr/>
          <p:nvPr/>
        </p:nvSpPr>
        <p:spPr>
          <a:xfrm>
            <a:off x="5845264" y="6157016"/>
            <a:ext cx="4517936" cy="700983"/>
          </a:xfrm>
          <a:prstGeom prst="wedgeRectCallout">
            <a:avLst>
              <a:gd name="adj1" fmla="val 56121"/>
              <a:gd name="adj2" fmla="val -81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Competent w. Wrapper induction with manual annotation</a:t>
            </a:r>
          </a:p>
        </p:txBody>
      </p:sp>
    </p:spTree>
    <p:extLst>
      <p:ext uri="{BB962C8B-B14F-4D97-AF65-F5344CB8AC3E}">
        <p14:creationId xmlns:p14="http://schemas.microsoft.com/office/powerpoint/2010/main" val="263703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Web—Distantly Supervised DOM Extraction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0180" y="1925129"/>
            <a:ext cx="1005840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/>
              <a:t>Extraction on long-tail movie websites</a:t>
            </a:r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598376"/>
              </p:ext>
            </p:extLst>
          </p:nvPr>
        </p:nvGraphicFramePr>
        <p:xfrm>
          <a:off x="917666" y="2514021"/>
          <a:ext cx="10580914" cy="3938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7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1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#Websites / #Webpages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33 / 434K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Language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English and 6 other languages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1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Domains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Animated films, Documentary films, Financial performance, etc.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1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# Annotated pages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70K (16%)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81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Annotated : Extracted #entities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: </a:t>
                      </a:r>
                      <a:r>
                        <a:rPr lang="en-US" sz="2400" b="1" dirty="0">
                          <a:effectLst/>
                        </a:rPr>
                        <a:t>3.2</a:t>
                      </a:r>
                      <a:endParaRPr lang="en-US" sz="24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0022208"/>
                  </a:ext>
                </a:extLst>
              </a:tr>
              <a:tr h="4581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Annotated : Extracted #triples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: </a:t>
                      </a:r>
                      <a:r>
                        <a:rPr lang="en-US" sz="2400" b="1" dirty="0">
                          <a:effectLst/>
                        </a:rPr>
                        <a:t>4.1</a:t>
                      </a:r>
                      <a:endParaRPr lang="en-US" sz="24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1749088"/>
                  </a:ext>
                </a:extLst>
              </a:tr>
              <a:tr h="4581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# Extractions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1.7 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2335443"/>
                  </a:ext>
                </a:extLst>
              </a:tr>
              <a:tr h="4581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Precision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83%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632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21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04686" y="2043113"/>
            <a:ext cx="10551884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>
                <a:solidFill>
                  <a:srgbClr val="00B050"/>
                </a:solidFill>
              </a:rPr>
              <a:t>Logistic regression: Best results (20K features on one website)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>
                <a:solidFill>
                  <a:srgbClr val="FF0000"/>
                </a:solidFill>
              </a:rPr>
              <a:t>Random forest: lower precision and recall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II. Distantly Supervised DOM Extraction </a:t>
            </a:r>
            <a:br>
              <a:rPr lang="en-US" dirty="0"/>
            </a:br>
            <a:r>
              <a:rPr lang="en-US" dirty="0"/>
              <a:t>Which ML Model Works Best?</a:t>
            </a:r>
          </a:p>
        </p:txBody>
      </p:sp>
    </p:spTree>
    <p:extLst>
      <p:ext uri="{BB962C8B-B14F-4D97-AF65-F5344CB8AC3E}">
        <p14:creationId xmlns:p14="http://schemas.microsoft.com/office/powerpoint/2010/main" val="1179216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Web—Distantly Supervised DOM Extraction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66171" y="4797012"/>
            <a:ext cx="2274570" cy="1484215"/>
            <a:chOff x="966171" y="4797012"/>
            <a:chExt cx="2274570" cy="14842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474" y="4797012"/>
              <a:ext cx="1055965" cy="736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66171" y="5634896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Annotation-based knowledge extraction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15944" y="4012780"/>
            <a:ext cx="3131491" cy="1337849"/>
            <a:chOff x="3015944" y="4012780"/>
            <a:chExt cx="3131491" cy="13378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100" y="4012780"/>
              <a:ext cx="546100" cy="584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872865" y="4656257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Distantly supervised </a:t>
              </a:r>
              <a:br>
                <a:rPr lang="en-US" dirty="0"/>
              </a:br>
              <a:r>
                <a:rPr lang="en-US" dirty="0"/>
                <a:t>web extraction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5944" y="4350504"/>
              <a:ext cx="1239834" cy="100012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619630" y="3071808"/>
            <a:ext cx="3131491" cy="1338265"/>
            <a:chOff x="5619630" y="3071808"/>
            <a:chExt cx="3131491" cy="13382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759" y="3071808"/>
              <a:ext cx="780155" cy="58972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76551" y="3715701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OpenIE</a:t>
              </a:r>
              <a:br>
                <a:rPr lang="en-US" dirty="0"/>
              </a:br>
              <a:r>
                <a:rPr lang="en-US" dirty="0"/>
                <a:t>DOM extraction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9630" y="3409948"/>
              <a:ext cx="1239834" cy="100012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13646" y="2043113"/>
            <a:ext cx="3131491" cy="1633240"/>
            <a:chOff x="8313646" y="2043113"/>
            <a:chExt cx="3131491" cy="1633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96906" y="2043113"/>
              <a:ext cx="821892" cy="63817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170567" y="2753023"/>
              <a:ext cx="2274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Nearly-automatic interactive extraction on any new vertical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3646" y="2372341"/>
              <a:ext cx="1239834" cy="1000125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769" y="1833953"/>
            <a:ext cx="890652" cy="1237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765" y="1833953"/>
            <a:ext cx="924474" cy="1237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7638" y="1817227"/>
            <a:ext cx="958915" cy="12545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0992" y="1817227"/>
            <a:ext cx="946853" cy="12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1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Building a Shallow Graph from </a:t>
            </a:r>
            <a:br>
              <a:rPr lang="en-US" dirty="0"/>
            </a:br>
            <a:r>
              <a:rPr lang="en-US" dirty="0"/>
              <a:t>Product Profiles in Amazon Catalog</a:t>
            </a:r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pPr algn="ctr"/>
              <a:r>
                <a:rPr lang="en-US" dirty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r>
                <a:rPr lang="en-US" dirty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Querying</a:t>
            </a:r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</a:t>
            </a:r>
          </a:p>
          <a:p>
            <a:pPr algn="ctr"/>
            <a:r>
              <a:rPr lang="en-US" sz="2000" dirty="0"/>
              <a:t>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Embedding</a:t>
            </a:r>
          </a:p>
          <a:p>
            <a:pPr algn="ctr"/>
            <a:r>
              <a:rPr lang="en-US" sz="2000" dirty="0"/>
              <a:t>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Search, QA, Conversation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Schema</a:t>
            </a:r>
          </a:p>
          <a:p>
            <a:pPr algn="ctr"/>
            <a:r>
              <a:rPr lang="en-US" sz="2000" dirty="0"/>
              <a:t>Mapping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  <a:p>
            <a:pPr algn="ctr"/>
            <a:r>
              <a:rPr lang="en-US" sz="2000" dirty="0"/>
              <a:t>Resolution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Ontology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Ingestion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Catalog</a:t>
            </a:r>
          </a:p>
          <a:p>
            <a:pPr algn="ctr"/>
            <a:r>
              <a:rPr lang="en-US" sz="2000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1274649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of Product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1798962"/>
            <a:ext cx="9374528" cy="50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47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Building a Shallow Graph from </a:t>
            </a:r>
            <a:br>
              <a:rPr lang="en-US" dirty="0"/>
            </a:br>
            <a:r>
              <a:rPr lang="en-US" dirty="0"/>
              <a:t>Product Profiles in Amazon Catalog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073B27-4879-7347-989C-541640165A8F}"/>
              </a:ext>
            </a:extLst>
          </p:cNvPr>
          <p:cNvSpPr/>
          <p:nvPr/>
        </p:nvSpPr>
        <p:spPr>
          <a:xfrm>
            <a:off x="2837545" y="2682964"/>
            <a:ext cx="2249715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Tide Plus Feb…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E05D33-AF3C-AB45-9D3B-8472EC8B07F3}"/>
              </a:ext>
            </a:extLst>
          </p:cNvPr>
          <p:cNvSpPr/>
          <p:nvPr/>
        </p:nvSpPr>
        <p:spPr>
          <a:xfrm>
            <a:off x="7344227" y="2684834"/>
            <a:ext cx="2249715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Tide Plus Col…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2213F1-B1B9-F643-9CB1-74A728AD466B}"/>
              </a:ext>
            </a:extLst>
          </p:cNvPr>
          <p:cNvSpPr/>
          <p:nvPr/>
        </p:nvSpPr>
        <p:spPr>
          <a:xfrm>
            <a:off x="4005943" y="4760686"/>
            <a:ext cx="1335315" cy="56605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Tide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D1D77B-532A-8542-849E-428E6C953F8D}"/>
              </a:ext>
            </a:extLst>
          </p:cNvPr>
          <p:cNvSpPr/>
          <p:nvPr/>
        </p:nvSpPr>
        <p:spPr>
          <a:xfrm>
            <a:off x="7344227" y="4760684"/>
            <a:ext cx="1335315" cy="56605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F2CCAC-5483-3044-936E-8C4A39A02555}"/>
              </a:ext>
            </a:extLst>
          </p:cNvPr>
          <p:cNvSpPr/>
          <p:nvPr/>
        </p:nvSpPr>
        <p:spPr>
          <a:xfrm>
            <a:off x="5675085" y="4760685"/>
            <a:ext cx="1335315" cy="56605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Liquid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5FD6739-1229-5249-B2C0-1ECD814F5FAD}"/>
              </a:ext>
            </a:extLst>
          </p:cNvPr>
          <p:cNvSpPr/>
          <p:nvPr/>
        </p:nvSpPr>
        <p:spPr>
          <a:xfrm>
            <a:off x="2002974" y="4760683"/>
            <a:ext cx="1669142" cy="56605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Odor remover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44F5E5-133F-9440-AD29-5261CE457D9A}"/>
              </a:ext>
            </a:extLst>
          </p:cNvPr>
          <p:cNvSpPr/>
          <p:nvPr/>
        </p:nvSpPr>
        <p:spPr>
          <a:xfrm>
            <a:off x="9013369" y="4760682"/>
            <a:ext cx="1669142" cy="56605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Detergent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92C2C-BC22-0C4E-B38C-2963F7ABA205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3962403" y="3249022"/>
            <a:ext cx="711198" cy="151166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2D55E8-B1EA-7145-AB3A-73B95A443000}"/>
              </a:ext>
            </a:extLst>
          </p:cNvPr>
          <p:cNvCxnSpPr>
            <a:cxnSpLocks/>
            <a:stCxn id="29" idx="4"/>
            <a:endCxn id="10" idx="0"/>
          </p:cNvCxnSpPr>
          <p:nvPr/>
        </p:nvCxnSpPr>
        <p:spPr>
          <a:xfrm flipH="1">
            <a:off x="4673601" y="3250892"/>
            <a:ext cx="3795484" cy="150979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B391D7-496F-C545-8C29-936B317B7441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 flipH="1">
            <a:off x="6342743" y="3250892"/>
            <a:ext cx="2126342" cy="150979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2CACA83-380A-6D4F-8476-6D9A3246CBC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8011885" y="3250892"/>
            <a:ext cx="457200" cy="15097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0C7C79-8961-C344-B6ED-7738AED59E39}"/>
              </a:ext>
            </a:extLst>
          </p:cNvPr>
          <p:cNvCxnSpPr>
            <a:cxnSpLocks/>
            <a:stCxn id="29" idx="4"/>
            <a:endCxn id="40" idx="0"/>
          </p:cNvCxnSpPr>
          <p:nvPr/>
        </p:nvCxnSpPr>
        <p:spPr>
          <a:xfrm>
            <a:off x="8469085" y="3250892"/>
            <a:ext cx="1378855" cy="15097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851D19A-50F4-E240-A7B7-C363DA793BCE}"/>
              </a:ext>
            </a:extLst>
          </p:cNvPr>
          <p:cNvCxnSpPr>
            <a:cxnSpLocks/>
            <a:stCxn id="9" idx="4"/>
            <a:endCxn id="40" idx="0"/>
          </p:cNvCxnSpPr>
          <p:nvPr/>
        </p:nvCxnSpPr>
        <p:spPr>
          <a:xfrm>
            <a:off x="3962403" y="3249022"/>
            <a:ext cx="5885537" cy="15116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A117C1-DA1A-2741-8573-CA6DFFF19D1C}"/>
              </a:ext>
            </a:extLst>
          </p:cNvPr>
          <p:cNvCxnSpPr>
            <a:cxnSpLocks/>
            <a:stCxn id="9" idx="4"/>
            <a:endCxn id="30" idx="0"/>
          </p:cNvCxnSpPr>
          <p:nvPr/>
        </p:nvCxnSpPr>
        <p:spPr>
          <a:xfrm>
            <a:off x="3962403" y="3249022"/>
            <a:ext cx="4049482" cy="151166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48B9B1-856D-6540-B92A-F272C99C258E}"/>
              </a:ext>
            </a:extLst>
          </p:cNvPr>
          <p:cNvCxnSpPr>
            <a:cxnSpLocks/>
            <a:stCxn id="9" idx="4"/>
            <a:endCxn id="31" idx="0"/>
          </p:cNvCxnSpPr>
          <p:nvPr/>
        </p:nvCxnSpPr>
        <p:spPr>
          <a:xfrm>
            <a:off x="3962403" y="3249022"/>
            <a:ext cx="2380340" cy="15116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44C2B30-4138-ED48-BA18-89C5CAB45B83}"/>
              </a:ext>
            </a:extLst>
          </p:cNvPr>
          <p:cNvCxnSpPr>
            <a:cxnSpLocks/>
            <a:stCxn id="9" idx="4"/>
            <a:endCxn id="35" idx="0"/>
          </p:cNvCxnSpPr>
          <p:nvPr/>
        </p:nvCxnSpPr>
        <p:spPr>
          <a:xfrm flipH="1">
            <a:off x="2837545" y="3249022"/>
            <a:ext cx="1124858" cy="151166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49AD59E-37F0-8B43-875D-2AD8EFF26748}"/>
              </a:ext>
            </a:extLst>
          </p:cNvPr>
          <p:cNvSpPr txBox="1"/>
          <p:nvPr/>
        </p:nvSpPr>
        <p:spPr>
          <a:xfrm>
            <a:off x="4499865" y="4310741"/>
            <a:ext cx="73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C979B3-C4CB-604F-BA8B-F47A51B5A788}"/>
              </a:ext>
            </a:extLst>
          </p:cNvPr>
          <p:cNvSpPr txBox="1"/>
          <p:nvPr/>
        </p:nvSpPr>
        <p:spPr>
          <a:xfrm>
            <a:off x="6032664" y="4339766"/>
            <a:ext cx="6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F3D2E9-1ADF-D44E-A99E-832DFEE686DC}"/>
              </a:ext>
            </a:extLst>
          </p:cNvPr>
          <p:cNvSpPr txBox="1"/>
          <p:nvPr/>
        </p:nvSpPr>
        <p:spPr>
          <a:xfrm>
            <a:off x="8545133" y="4176871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EA5596C-C237-E84C-8ACE-8E2E1FF75518}"/>
              </a:ext>
            </a:extLst>
          </p:cNvPr>
          <p:cNvSpPr txBox="1"/>
          <p:nvPr/>
        </p:nvSpPr>
        <p:spPr>
          <a:xfrm>
            <a:off x="2106894" y="4282491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75FE0D0-F2C5-3E44-9786-25A6454E3880}"/>
              </a:ext>
            </a:extLst>
          </p:cNvPr>
          <p:cNvSpPr txBox="1"/>
          <p:nvPr/>
        </p:nvSpPr>
        <p:spPr>
          <a:xfrm>
            <a:off x="7630885" y="43623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</a:t>
            </a:r>
          </a:p>
        </p:txBody>
      </p:sp>
    </p:spTree>
    <p:extLst>
      <p:ext uri="{BB962C8B-B14F-4D97-AF65-F5344CB8AC3E}">
        <p14:creationId xmlns:p14="http://schemas.microsoft.com/office/powerpoint/2010/main" val="980711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Building a Shallow Graph from </a:t>
            </a:r>
            <a:br>
              <a:rPr lang="en-US" dirty="0"/>
            </a:br>
            <a:r>
              <a:rPr lang="en-US" dirty="0"/>
              <a:t>Product Profiles in Amazon Catalog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40180" y="2505309"/>
            <a:ext cx="9435639" cy="3420541"/>
            <a:chOff x="1440180" y="2505309"/>
            <a:chExt cx="9435639" cy="34205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0180" y="2505309"/>
              <a:ext cx="9435639" cy="342054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731" y="3126509"/>
              <a:ext cx="1511300" cy="355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2932" y="3126509"/>
              <a:ext cx="1511300" cy="355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2932" y="4127719"/>
              <a:ext cx="1511300" cy="355600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3491345" y="3671455"/>
            <a:ext cx="471055" cy="23552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255817" y="4160045"/>
            <a:ext cx="706583" cy="29556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66997" y="3671455"/>
            <a:ext cx="1011729" cy="23552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45152" y="4680888"/>
            <a:ext cx="644412" cy="26518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896338" y="4667340"/>
            <a:ext cx="548814" cy="19006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896338" y="5322293"/>
            <a:ext cx="548814" cy="23552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66971" y="3078481"/>
            <a:ext cx="4392469" cy="2745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672249" y="4644609"/>
            <a:ext cx="548814" cy="23552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656483" y="5322292"/>
            <a:ext cx="548814" cy="23552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1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in Personal Assistant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1828800" y="2428879"/>
            <a:ext cx="3400425" cy="1157288"/>
          </a:xfrm>
          <a:prstGeom prst="wedgeEllipseCallout">
            <a:avLst>
              <a:gd name="adj1" fmla="val -6873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Alexa, play the music by Michael Jackson</a:t>
            </a:r>
            <a:endParaRPr lang="en-US" dirty="0"/>
          </a:p>
        </p:txBody>
      </p:sp>
      <p:pic>
        <p:nvPicPr>
          <p:cNvPr id="1030" name="Picture 6" descr="https://lh5.googleusercontent.com/ora7s9-HdxglBgqADrrT_22EZ8m7wrwyIJ2w1Ngx56XlqxCSbArYbA-a9OB9LZIizDjnP8tFbFWkoqY6lWvv-fFFvNMpiXyIzElMMdcVFdCwFZVPOICgN_aT0PlfDA7Dyx-JftW-Fv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4395445"/>
            <a:ext cx="2890837" cy="13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_I2vbqgkaXSuGHzXGPdAYHqUz2q_ozZrZFMo_Yhe23WJRFUdf0uOfklu0So_rVmPy2vAkAnUCZA0HC23OMVt22skbvmPh3P2MXe1hUSWRhVsMKNnmnMHRoQowlod5hkTko7-2ANXr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59" y="2357269"/>
            <a:ext cx="16764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HsML2wQJdD9vP5y8dym0V6cKqPFXRHJKGrXfFI7McYeZm7Rq3ozsRMgMvML9ctgC_25zD5fK0M8OwimZn31OPP_MUyhwwBoTJboxLsLaMgKx5OtYuh2WaHDL7CZeL_rxIHT2G12RQ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93" y="1985790"/>
            <a:ext cx="3274209" cy="407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398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Open Attribute Extraction by </a:t>
            </a:r>
            <a:br>
              <a:rPr lang="en-US" dirty="0"/>
            </a:br>
            <a:r>
              <a:rPr lang="en-US" dirty="0"/>
              <a:t>Named Entity Recognition</a:t>
            </a:r>
          </a:p>
        </p:txBody>
      </p:sp>
      <p:pic>
        <p:nvPicPr>
          <p:cNvPr id="371" name="Picture 3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56" y="1766388"/>
            <a:ext cx="9014823" cy="45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Open Attribute Extraction by </a:t>
            </a:r>
            <a:br>
              <a:rPr lang="en-US" dirty="0"/>
            </a:br>
            <a:r>
              <a:rPr lang="en-US" dirty="0"/>
              <a:t>Named Entity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7A332-B16A-7547-A93B-FA7B63DD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59" y="1872344"/>
            <a:ext cx="5854700" cy="492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AB958-2F1B-0249-81EE-6A29A01B28D2}"/>
              </a:ext>
            </a:extLst>
          </p:cNvPr>
          <p:cNvSpPr txBox="1"/>
          <p:nvPr/>
        </p:nvSpPr>
        <p:spPr>
          <a:xfrm>
            <a:off x="3079182" y="4416346"/>
            <a:ext cx="16199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Bi-LSTM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402F-9354-7447-877C-97DF17C9C982}"/>
              </a:ext>
            </a:extLst>
          </p:cNvPr>
          <p:cNvSpPr txBox="1"/>
          <p:nvPr/>
        </p:nvSpPr>
        <p:spPr>
          <a:xfrm>
            <a:off x="3079182" y="2938791"/>
            <a:ext cx="16012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Attention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C1AA7-10BD-1E44-95E7-5A78E67E1C45}"/>
              </a:ext>
            </a:extLst>
          </p:cNvPr>
          <p:cNvSpPr txBox="1"/>
          <p:nvPr/>
        </p:nvSpPr>
        <p:spPr>
          <a:xfrm>
            <a:off x="3285839" y="1994459"/>
            <a:ext cx="139455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CRF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A790B-8995-FD49-8FB3-1D889658E5D8}"/>
              </a:ext>
            </a:extLst>
          </p:cNvPr>
          <p:cNvSpPr txBox="1"/>
          <p:nvPr/>
        </p:nvSpPr>
        <p:spPr>
          <a:xfrm>
            <a:off x="1959430" y="5744403"/>
            <a:ext cx="273969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Word Embedding</a:t>
            </a:r>
          </a:p>
        </p:txBody>
      </p:sp>
    </p:spTree>
    <p:extLst>
      <p:ext uri="{BB962C8B-B14F-4D97-AF65-F5344CB8AC3E}">
        <p14:creationId xmlns:p14="http://schemas.microsoft.com/office/powerpoint/2010/main" val="2937663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Open Attribute Extraction by </a:t>
            </a:r>
            <a:br>
              <a:rPr lang="en-US" dirty="0"/>
            </a:br>
            <a:r>
              <a:rPr lang="en-US" dirty="0"/>
              <a:t>Named Entity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36A50-9F98-A54D-859D-93D08C26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26" y="1802499"/>
            <a:ext cx="10173026" cy="3618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12C97-FDB2-9A4C-BA0E-9E82C280B065}"/>
              </a:ext>
            </a:extLst>
          </p:cNvPr>
          <p:cNvSpPr txBox="1"/>
          <p:nvPr/>
        </p:nvSpPr>
        <p:spPr>
          <a:xfrm>
            <a:off x="8238978" y="1957619"/>
            <a:ext cx="90139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Unknown</a:t>
            </a:r>
            <a:br>
              <a:rPr lang="en-US" sz="1400" b="1" dirty="0"/>
            </a:br>
            <a:r>
              <a:rPr lang="en-US" sz="1400" b="1" dirty="0"/>
              <a:t>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EEE04-90A9-2C44-99E8-3FDBEE06DF33}"/>
              </a:ext>
            </a:extLst>
          </p:cNvPr>
          <p:cNvSpPr txBox="1"/>
          <p:nvPr/>
        </p:nvSpPr>
        <p:spPr>
          <a:xfrm>
            <a:off x="9725981" y="1957619"/>
            <a:ext cx="985563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Random</a:t>
            </a:r>
            <a:br>
              <a:rPr lang="en-US" sz="1400" b="1" dirty="0"/>
            </a:br>
            <a:r>
              <a:rPr lang="en-US" sz="1400" b="1" dirty="0"/>
              <a:t>values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5D841FF7-EA41-834C-846D-104265CBA340}"/>
              </a:ext>
            </a:extLst>
          </p:cNvPr>
          <p:cNvSpPr/>
          <p:nvPr/>
        </p:nvSpPr>
        <p:spPr>
          <a:xfrm>
            <a:off x="819693" y="5486231"/>
            <a:ext cx="5646421" cy="898239"/>
          </a:xfrm>
          <a:prstGeom prst="wedgeRectCallout">
            <a:avLst>
              <a:gd name="adj1" fmla="val -16801"/>
              <a:gd name="adj2" fmla="val -144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BiLSTM+CRF+Attention</a:t>
            </a:r>
            <a:r>
              <a:rPr lang="en-US" sz="2400" dirty="0"/>
              <a:t> obtains best results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DDEB4AF9-4410-2B43-B7BD-F7A12A62C1F3}"/>
              </a:ext>
            </a:extLst>
          </p:cNvPr>
          <p:cNvSpPr/>
          <p:nvPr/>
        </p:nvSpPr>
        <p:spPr>
          <a:xfrm>
            <a:off x="6768736" y="5486229"/>
            <a:ext cx="5249093" cy="898241"/>
          </a:xfrm>
          <a:prstGeom prst="wedgeRectCallout">
            <a:avLst>
              <a:gd name="adj1" fmla="val -31089"/>
              <a:gd name="adj2" fmla="val -138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Extraction on new values is comparable to already known values</a:t>
            </a:r>
          </a:p>
        </p:txBody>
      </p:sp>
    </p:spTree>
    <p:extLst>
      <p:ext uri="{BB962C8B-B14F-4D97-AF65-F5344CB8AC3E}">
        <p14:creationId xmlns:p14="http://schemas.microsoft.com/office/powerpoint/2010/main" val="11030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04686" y="2043113"/>
            <a:ext cx="10551884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>
                <a:solidFill>
                  <a:srgbClr val="00B050"/>
                </a:solidFill>
              </a:rPr>
              <a:t>Recurrent Neural Network, CRF, Attention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>
            <a:normAutofit/>
          </a:bodyPr>
          <a:lstStyle/>
          <a:p>
            <a:r>
              <a:rPr lang="en-US" dirty="0"/>
              <a:t>III. Product Profile Extraction by NER</a:t>
            </a:r>
            <a:br>
              <a:rPr lang="en-US" dirty="0"/>
            </a:br>
            <a:r>
              <a:rPr lang="en-US" dirty="0"/>
              <a:t>—Which ML Model Works Best?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14A90-6957-1046-A3E7-1B8FB840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77" y="2530071"/>
            <a:ext cx="4415059" cy="44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66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66171" y="4797012"/>
            <a:ext cx="2274570" cy="1484215"/>
            <a:chOff x="966171" y="4797012"/>
            <a:chExt cx="2274570" cy="14842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474" y="4797012"/>
              <a:ext cx="1055965" cy="736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66171" y="5634896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Product profile</a:t>
              </a:r>
              <a:br>
                <a:rPr lang="en-US" dirty="0"/>
              </a:br>
              <a:r>
                <a:rPr lang="en-US" dirty="0"/>
                <a:t>extraction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15944" y="4012780"/>
            <a:ext cx="3131491" cy="1566807"/>
            <a:chOff x="3015944" y="4012780"/>
            <a:chExt cx="3131491" cy="15668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100" y="4012780"/>
              <a:ext cx="546100" cy="584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872865" y="4656257"/>
              <a:ext cx="2274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Automatically </a:t>
              </a:r>
              <a:br>
                <a:rPr lang="en-US" dirty="0"/>
              </a:br>
              <a:r>
                <a:rPr lang="en-US" dirty="0"/>
                <a:t>building a</a:t>
              </a:r>
              <a:br>
                <a:rPr lang="en-US" dirty="0"/>
              </a:br>
              <a:r>
                <a:rPr lang="en-US" dirty="0"/>
                <a:t>shallow KG 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5944" y="4350504"/>
              <a:ext cx="1239834" cy="100012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619630" y="3071808"/>
            <a:ext cx="3131491" cy="1338265"/>
            <a:chOff x="5619630" y="3071808"/>
            <a:chExt cx="3131491" cy="13382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759" y="3071808"/>
              <a:ext cx="780155" cy="58972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76551" y="3715701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Open aspect</a:t>
              </a:r>
              <a:br>
                <a:rPr lang="en-US" dirty="0"/>
              </a:br>
              <a:r>
                <a:rPr lang="en-US" dirty="0"/>
                <a:t>extraction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9630" y="3409948"/>
              <a:ext cx="1239834" cy="100012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13646" y="2043113"/>
            <a:ext cx="3131491" cy="1356241"/>
            <a:chOff x="8313646" y="2043113"/>
            <a:chExt cx="3131491" cy="13562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96906" y="2043113"/>
              <a:ext cx="821892" cy="63817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170567" y="2753023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Review extraction</a:t>
              </a:r>
              <a:br>
                <a:rPr lang="en-US" dirty="0"/>
              </a:br>
              <a:r>
                <a:rPr lang="en-US" dirty="0"/>
                <a:t>&amp; sentiment analysis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3646" y="2372341"/>
              <a:ext cx="1239834" cy="1000125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067" y="1846896"/>
            <a:ext cx="976356" cy="11463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t="11820"/>
          <a:stretch/>
        </p:blipFill>
        <p:spPr>
          <a:xfrm>
            <a:off x="2306837" y="1846896"/>
            <a:ext cx="966916" cy="114639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III. Building a Shallow Graph from </a:t>
            </a:r>
            <a:br>
              <a:rPr lang="en-US" dirty="0"/>
            </a:br>
            <a:r>
              <a:rPr lang="en-US" dirty="0"/>
              <a:t>Product Profiles in Amazon Catalog</a:t>
            </a:r>
          </a:p>
        </p:txBody>
      </p:sp>
    </p:spTree>
    <p:extLst>
      <p:ext uri="{BB962C8B-B14F-4D97-AF65-F5344CB8AC3E}">
        <p14:creationId xmlns:p14="http://schemas.microsoft.com/office/powerpoint/2010/main" val="550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Graph Mining and Embedding</a:t>
            </a:r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pPr algn="ctr"/>
              <a:r>
                <a:rPr lang="en-US" dirty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  <a:p>
              <a:r>
                <a:rPr lang="en-US" dirty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Querying</a:t>
            </a:r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Graph</a:t>
            </a:r>
          </a:p>
          <a:p>
            <a:pPr algn="ctr"/>
            <a:r>
              <a:rPr lang="en-US" sz="2000" dirty="0"/>
              <a:t>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Embedding</a:t>
            </a:r>
          </a:p>
          <a:p>
            <a:pPr algn="ctr"/>
            <a:r>
              <a:rPr lang="en-US" sz="2000" dirty="0"/>
              <a:t>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Search, QA, Conversation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Schema</a:t>
            </a:r>
          </a:p>
          <a:p>
            <a:pPr algn="ctr"/>
            <a:r>
              <a:rPr lang="en-US" sz="2000" dirty="0"/>
              <a:t>Mapping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  <a:p>
            <a:pPr algn="ctr"/>
            <a:r>
              <a:rPr lang="en-US" sz="2000" dirty="0"/>
              <a:t>Resolution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Ontology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Ingestion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Catalog</a:t>
            </a:r>
          </a:p>
          <a:p>
            <a:pPr algn="ctr"/>
            <a:r>
              <a:rPr lang="en-US" sz="2000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291304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>
            <a:normAutofit/>
          </a:bodyPr>
          <a:lstStyle/>
          <a:p>
            <a:r>
              <a:rPr lang="en-US" dirty="0"/>
              <a:t>IV. Graph Mining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65" y="212896"/>
            <a:ext cx="1081309" cy="1450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137" y="212896"/>
            <a:ext cx="1076942" cy="1450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542" y="212896"/>
            <a:ext cx="1065680" cy="1450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B5B9E7-B816-B74E-AEF2-CBE6B0932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869" y="3303240"/>
            <a:ext cx="970828" cy="1001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07A45-E495-4D45-AE8A-FBD689772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279" y="1943100"/>
            <a:ext cx="907473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FB412-2597-6945-BFA5-8C6F20159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2178050"/>
            <a:ext cx="885841" cy="13423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D26C4A7-6BE8-2C4E-9970-7803A5A10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0752" y="2393199"/>
            <a:ext cx="1077244" cy="136219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02E37FE-3222-F44F-B044-D4B7DE8849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1512" y="1858563"/>
            <a:ext cx="1006351" cy="125095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C4FC17C-8475-1245-B12D-20ECE1575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1756" y="2127103"/>
            <a:ext cx="1030497" cy="136389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B02C606-9122-0544-81AB-C5C1FE939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315" y="2393168"/>
            <a:ext cx="1020182" cy="134274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5A7C5C6-E888-9847-96EF-463C2DBEE7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1598" y="2603319"/>
            <a:ext cx="1048301" cy="139773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5B0FE5-D1BD-654E-BAD0-071F357414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06696" y="2883185"/>
            <a:ext cx="1109679" cy="146053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08B1CBF-D121-3344-A699-740D31FC07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5654" y="3109513"/>
            <a:ext cx="1100163" cy="146688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0A32BE9-0EF9-9847-8555-789D7609FD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93281" y="4697600"/>
            <a:ext cx="1230996" cy="153673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AD9C007-86EA-484D-AB99-6502EDD1BF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24277" y="4697600"/>
            <a:ext cx="1383061" cy="1536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13F60C2-E283-2D41-B5FD-AF1DE577E7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91009" y="4697600"/>
            <a:ext cx="1234165" cy="153673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8672E9F-1635-7F49-8543-838E2F55FB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26472" y="3377062"/>
            <a:ext cx="1248741" cy="132591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3CCFD15-FB5D-DC41-9A70-47F7C5A0A22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80832" y="4693448"/>
            <a:ext cx="1160779" cy="154503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4A116AC-9097-CF46-84ED-7900C84B24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41414" y="2006498"/>
            <a:ext cx="887678" cy="1058040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47C947-0A7E-4A4E-9791-3A671CB817E4}"/>
              </a:ext>
            </a:extLst>
          </p:cNvPr>
          <p:cNvCxnSpPr>
            <a:cxnSpLocks/>
            <a:stCxn id="3" idx="3"/>
            <a:endCxn id="76" idx="0"/>
          </p:cNvCxnSpPr>
          <p:nvPr/>
        </p:nvCxnSpPr>
        <p:spPr>
          <a:xfrm>
            <a:off x="2194697" y="3803983"/>
            <a:ext cx="914082" cy="89361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729E69-B2CF-2842-9D69-AEB1D16F2625}"/>
              </a:ext>
            </a:extLst>
          </p:cNvPr>
          <p:cNvCxnSpPr>
            <a:cxnSpLocks/>
            <a:stCxn id="3" idx="3"/>
            <a:endCxn id="77" idx="0"/>
          </p:cNvCxnSpPr>
          <p:nvPr/>
        </p:nvCxnSpPr>
        <p:spPr>
          <a:xfrm>
            <a:off x="2194697" y="3803983"/>
            <a:ext cx="2221111" cy="89361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4D33B49-89F2-1E4C-8250-2607679B15BE}"/>
              </a:ext>
            </a:extLst>
          </p:cNvPr>
          <p:cNvCxnSpPr>
            <a:cxnSpLocks/>
            <a:stCxn id="3" idx="3"/>
            <a:endCxn id="81" idx="1"/>
          </p:cNvCxnSpPr>
          <p:nvPr/>
        </p:nvCxnSpPr>
        <p:spPr>
          <a:xfrm>
            <a:off x="2194697" y="3803983"/>
            <a:ext cx="8486135" cy="166198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6C651A1-9A88-7947-B279-A560E493A828}"/>
              </a:ext>
            </a:extLst>
          </p:cNvPr>
          <p:cNvCxnSpPr>
            <a:cxnSpLocks/>
            <a:stCxn id="3" idx="3"/>
            <a:endCxn id="120" idx="1"/>
          </p:cNvCxnSpPr>
          <p:nvPr/>
        </p:nvCxnSpPr>
        <p:spPr>
          <a:xfrm>
            <a:off x="2194697" y="3803983"/>
            <a:ext cx="4579727" cy="19872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C459E8-9A69-7547-89B0-A72C6043866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194697" y="2628900"/>
            <a:ext cx="2628582" cy="117508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A00E43D-2C9E-AA4C-9C37-F05545B6BB35}"/>
              </a:ext>
            </a:extLst>
          </p:cNvPr>
          <p:cNvCxnSpPr>
            <a:cxnSpLocks/>
            <a:stCxn id="3" idx="3"/>
            <a:endCxn id="70" idx="1"/>
          </p:cNvCxnSpPr>
          <p:nvPr/>
        </p:nvCxnSpPr>
        <p:spPr>
          <a:xfrm flipV="1">
            <a:off x="2194697" y="2484038"/>
            <a:ext cx="6156815" cy="131994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ABF7B11-16CB-AA48-A61F-5E4CFF429FAF}"/>
              </a:ext>
            </a:extLst>
          </p:cNvPr>
          <p:cNvCxnSpPr>
            <a:cxnSpLocks/>
            <a:stCxn id="3" idx="3"/>
            <a:endCxn id="80" idx="1"/>
          </p:cNvCxnSpPr>
          <p:nvPr/>
        </p:nvCxnSpPr>
        <p:spPr>
          <a:xfrm>
            <a:off x="2194697" y="3803983"/>
            <a:ext cx="5031775" cy="23603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C5E49D9-22AC-0A4C-8FE6-B9AAB1F93A2E}"/>
              </a:ext>
            </a:extLst>
          </p:cNvPr>
          <p:cNvCxnSpPr>
            <a:cxnSpLocks/>
            <a:stCxn id="82" idx="3"/>
            <a:endCxn id="4" idx="1"/>
          </p:cNvCxnSpPr>
          <p:nvPr/>
        </p:nvCxnSpPr>
        <p:spPr>
          <a:xfrm>
            <a:off x="3429092" y="2535518"/>
            <a:ext cx="1394187" cy="9338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4FDC9CE-57F1-1B44-887A-BBD42F6EFDB5}"/>
              </a:ext>
            </a:extLst>
          </p:cNvPr>
          <p:cNvCxnSpPr>
            <a:cxnSpLocks/>
            <a:stCxn id="82" idx="3"/>
            <a:endCxn id="70" idx="1"/>
          </p:cNvCxnSpPr>
          <p:nvPr/>
        </p:nvCxnSpPr>
        <p:spPr>
          <a:xfrm flipV="1">
            <a:off x="3429092" y="2484038"/>
            <a:ext cx="4922420" cy="5148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3" name="Rectangular Callout 112">
            <a:extLst>
              <a:ext uri="{FF2B5EF4-FFF2-40B4-BE49-F238E27FC236}">
                <a16:creationId xmlns:a16="http://schemas.microsoft.com/office/drawing/2014/main" id="{A66933A6-AC34-AD47-93F1-12298164F159}"/>
              </a:ext>
            </a:extLst>
          </p:cNvPr>
          <p:cNvSpPr/>
          <p:nvPr/>
        </p:nvSpPr>
        <p:spPr>
          <a:xfrm>
            <a:off x="206245" y="1977056"/>
            <a:ext cx="1860662" cy="1087482"/>
          </a:xfrm>
          <a:prstGeom prst="wedgeRectCallout">
            <a:avLst>
              <a:gd name="adj1" fmla="val 70078"/>
              <a:gd name="adj2" fmla="val 37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Which char more important?</a:t>
            </a:r>
          </a:p>
        </p:txBody>
      </p:sp>
      <p:sp>
        <p:nvSpPr>
          <p:cNvPr id="118" name="Rectangular Callout 117">
            <a:extLst>
              <a:ext uri="{FF2B5EF4-FFF2-40B4-BE49-F238E27FC236}">
                <a16:creationId xmlns:a16="http://schemas.microsoft.com/office/drawing/2014/main" id="{C600DD7F-1490-F545-BEFD-C959F4975027}"/>
              </a:ext>
            </a:extLst>
          </p:cNvPr>
          <p:cNvSpPr/>
          <p:nvPr/>
        </p:nvSpPr>
        <p:spPr>
          <a:xfrm>
            <a:off x="8621391" y="5612184"/>
            <a:ext cx="2890252" cy="1087482"/>
          </a:xfrm>
          <a:prstGeom prst="wedgeRectCallout">
            <a:avLst>
              <a:gd name="adj1" fmla="val -58047"/>
              <a:gd name="adj2" fmla="val -65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Why people who bought this lamp also bought this chair?</a:t>
            </a:r>
          </a:p>
        </p:txBody>
      </p:sp>
      <p:sp>
        <p:nvSpPr>
          <p:cNvPr id="119" name="Rectangular Callout 118">
            <a:extLst>
              <a:ext uri="{FF2B5EF4-FFF2-40B4-BE49-F238E27FC236}">
                <a16:creationId xmlns:a16="http://schemas.microsoft.com/office/drawing/2014/main" id="{FE823F2E-BCF6-204A-BAC2-B855CA82180B}"/>
              </a:ext>
            </a:extLst>
          </p:cNvPr>
          <p:cNvSpPr/>
          <p:nvPr/>
        </p:nvSpPr>
        <p:spPr>
          <a:xfrm>
            <a:off x="2004874" y="6376265"/>
            <a:ext cx="4314714" cy="441283"/>
          </a:xfrm>
          <a:prstGeom prst="wedgeRectCallout">
            <a:avLst>
              <a:gd name="adj1" fmla="val 57995"/>
              <a:gd name="adj2" fmla="val -109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Trend of Darth Vader lamps?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C11848D-2442-7F46-8020-E752DB7FAB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74424" y="5023856"/>
            <a:ext cx="1055712" cy="153484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0CAE418-F5F4-2A4E-AAB8-5EA04C4ACF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38120" y="5397442"/>
            <a:ext cx="946852" cy="13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7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8" grpId="0" animBg="1"/>
      <p:bldP spid="1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81920" cy="1450757"/>
          </a:xfrm>
        </p:spPr>
        <p:txBody>
          <a:bodyPr/>
          <a:lstStyle/>
          <a:p>
            <a:r>
              <a:rPr lang="en-US" dirty="0"/>
              <a:t>IV. Graph Embedding</a:t>
            </a:r>
          </a:p>
        </p:txBody>
      </p:sp>
    </p:spTree>
    <p:extLst>
      <p:ext uri="{BB962C8B-B14F-4D97-AF65-F5344CB8AC3E}">
        <p14:creationId xmlns:p14="http://schemas.microsoft.com/office/powerpoint/2010/main" val="1475691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540652" y="3603265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097280" y="1737360"/>
            <a:ext cx="10281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344203" y="3603266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989131" y="3603264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767293" y="3606793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29107" y="3603265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28344" y="3788615"/>
                <a:ext cx="498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344" y="3788615"/>
                <a:ext cx="49853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5854" t="-2174" r="-170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2583" y="3742977"/>
                <a:ext cx="511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583" y="3742977"/>
                <a:ext cx="51199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476" t="-2222" r="-16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60077" y="3742977"/>
                <a:ext cx="5009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077" y="3742977"/>
                <a:ext cx="5009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854" t="-2222" r="-17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488368" y="3742977"/>
                <a:ext cx="497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368" y="3742977"/>
                <a:ext cx="49718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854" t="-2222" r="-17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266530" y="3742977"/>
                <a:ext cx="489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530" y="3742977"/>
                <a:ext cx="48936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6250" t="-2222" r="-1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1329107" y="5194300"/>
            <a:ext cx="4992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26878" y="4889500"/>
            <a:ext cx="1725705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543330" y="5047262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62978" y="5527181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66388" y="5422900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41864" y="5059539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11715" y="4992582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34010" y="5012620"/>
            <a:ext cx="2879361" cy="658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740200" y="5073744"/>
                <a:ext cx="994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00" y="5073744"/>
                <a:ext cx="994439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606226" y="5073744"/>
                <a:ext cx="10086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26" y="5073744"/>
                <a:ext cx="1008673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702588" y="5059539"/>
                <a:ext cx="10334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588" y="5059539"/>
                <a:ext cx="1033424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5606226" y="5012620"/>
            <a:ext cx="0" cy="658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69826" y="5012620"/>
            <a:ext cx="0" cy="658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764466" y="5012620"/>
            <a:ext cx="0" cy="658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493843" y="5194300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43" y="5194300"/>
                <a:ext cx="226023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5198774" y="5003340"/>
            <a:ext cx="0" cy="658918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2707" y="5016040"/>
            <a:ext cx="0" cy="658918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19300" y="5012620"/>
            <a:ext cx="0" cy="658918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9653495" y="4745920"/>
            <a:ext cx="1725705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904203" y="4879021"/>
            <a:ext cx="282785" cy="24863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056464" y="5298581"/>
            <a:ext cx="282785" cy="24863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794552" y="5014839"/>
            <a:ext cx="282785" cy="24863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8375371" y="5003340"/>
            <a:ext cx="800100" cy="41956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9155246" y="4810901"/>
            <a:ext cx="282785" cy="248638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107432" y="5359680"/>
            <a:ext cx="282785" cy="248638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25" idx="0"/>
            <a:endCxn id="18" idx="2"/>
          </p:cNvCxnSpPr>
          <p:nvPr/>
        </p:nvCxnSpPr>
        <p:spPr>
          <a:xfrm flipV="1">
            <a:off x="1578726" y="4250968"/>
            <a:ext cx="498885" cy="94333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0"/>
            <a:endCxn id="18" idx="2"/>
          </p:cNvCxnSpPr>
          <p:nvPr/>
        </p:nvCxnSpPr>
        <p:spPr>
          <a:xfrm flipH="1" flipV="1">
            <a:off x="2077611" y="4250968"/>
            <a:ext cx="1112120" cy="63853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6200000" flipV="1">
            <a:off x="4181436" y="4254258"/>
            <a:ext cx="752372" cy="748504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endCxn id="15" idx="2"/>
          </p:cNvCxnSpPr>
          <p:nvPr/>
        </p:nvCxnSpPr>
        <p:spPr>
          <a:xfrm rot="5400000" flipH="1" flipV="1">
            <a:off x="5356211" y="4272705"/>
            <a:ext cx="758231" cy="714761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12" idx="2"/>
          </p:cNvCxnSpPr>
          <p:nvPr/>
        </p:nvCxnSpPr>
        <p:spPr>
          <a:xfrm rot="10800000">
            <a:off x="4289156" y="4250968"/>
            <a:ext cx="1587832" cy="751912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endCxn id="15" idx="2"/>
          </p:cNvCxnSpPr>
          <p:nvPr/>
        </p:nvCxnSpPr>
        <p:spPr>
          <a:xfrm rot="16200000" flipV="1">
            <a:off x="5788367" y="4555309"/>
            <a:ext cx="783642" cy="174961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endCxn id="15" idx="2"/>
          </p:cNvCxnSpPr>
          <p:nvPr/>
        </p:nvCxnSpPr>
        <p:spPr>
          <a:xfrm rot="10800000">
            <a:off x="6092707" y="4250970"/>
            <a:ext cx="1331032" cy="749867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10800000">
            <a:off x="4356563" y="4237808"/>
            <a:ext cx="2666176" cy="76507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15533" y="5898509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(Entity e)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259374" y="5898509"/>
            <a:ext cx="170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(Attributes A(e))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52881" y="5962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(Neighborhood N(e))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821435" y="5880100"/>
            <a:ext cx="16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(Relationship r)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922784" y="5850924"/>
            <a:ext cx="129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(Types  T(r))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329107" y="2730500"/>
            <a:ext cx="1433871" cy="381000"/>
            <a:chOff x="1329107" y="2730500"/>
            <a:chExt cx="1433871" cy="381000"/>
          </a:xfrm>
        </p:grpSpPr>
        <p:sp>
          <p:nvSpPr>
            <p:cNvPr id="57" name="Rectangle 56"/>
            <p:cNvSpPr/>
            <p:nvPr/>
          </p:nvSpPr>
          <p:spPr>
            <a:xfrm>
              <a:off x="1329107" y="2730500"/>
              <a:ext cx="1433871" cy="38100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409232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738975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409387" y="281326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070060" y="2801877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542438" y="2734160"/>
            <a:ext cx="1433871" cy="381000"/>
            <a:chOff x="1329107" y="2730500"/>
            <a:chExt cx="1433871" cy="381000"/>
          </a:xfrm>
        </p:grpSpPr>
        <p:sp>
          <p:nvSpPr>
            <p:cNvPr id="63" name="Rectangle 62"/>
            <p:cNvSpPr/>
            <p:nvPr/>
          </p:nvSpPr>
          <p:spPr>
            <a:xfrm>
              <a:off x="1329107" y="2730500"/>
              <a:ext cx="1433871" cy="38100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09232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738975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409387" y="281326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070060" y="2801877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936559" y="2730500"/>
            <a:ext cx="1433871" cy="381000"/>
            <a:chOff x="1329107" y="2730500"/>
            <a:chExt cx="1433871" cy="381000"/>
          </a:xfrm>
        </p:grpSpPr>
        <p:sp>
          <p:nvSpPr>
            <p:cNvPr id="69" name="Rectangle 68"/>
            <p:cNvSpPr/>
            <p:nvPr/>
          </p:nvSpPr>
          <p:spPr>
            <a:xfrm>
              <a:off x="1329107" y="2730500"/>
              <a:ext cx="1433871" cy="38100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09232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738975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409387" y="281326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070060" y="2801877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ounded Rectangle 73"/>
              <p:cNvSpPr/>
              <p:nvPr/>
            </p:nvSpPr>
            <p:spPr>
              <a:xfrm>
                <a:off x="3511715" y="1205731"/>
                <a:ext cx="4595717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Relational Score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(∙)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4" name="Rounded 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715" y="1205731"/>
                <a:ext cx="4595717" cy="685800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 flipV="1">
            <a:off x="2083972" y="1891531"/>
            <a:ext cx="3725602" cy="82576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89" idx="0"/>
          </p:cNvCxnSpPr>
          <p:nvPr/>
        </p:nvCxnSpPr>
        <p:spPr>
          <a:xfrm flipV="1">
            <a:off x="5259374" y="1891531"/>
            <a:ext cx="550200" cy="84262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5809574" y="1891531"/>
            <a:ext cx="3781874" cy="8426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0"/>
            <a:endCxn id="82" idx="2"/>
          </p:cNvCxnSpPr>
          <p:nvPr/>
        </p:nvCxnSpPr>
        <p:spPr>
          <a:xfrm flipH="1" flipV="1">
            <a:off x="2046043" y="3111500"/>
            <a:ext cx="31568" cy="49176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89" idx="2"/>
          </p:cNvCxnSpPr>
          <p:nvPr/>
        </p:nvCxnSpPr>
        <p:spPr>
          <a:xfrm flipV="1">
            <a:off x="4354331" y="3115160"/>
            <a:ext cx="905043" cy="488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89" idx="2"/>
          </p:cNvCxnSpPr>
          <p:nvPr/>
        </p:nvCxnSpPr>
        <p:spPr>
          <a:xfrm flipH="1" flipV="1">
            <a:off x="5259374" y="3115160"/>
            <a:ext cx="797603" cy="4975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9700012" y="3133334"/>
            <a:ext cx="797603" cy="4975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6" idx="0"/>
            <a:endCxn id="95" idx="2"/>
          </p:cNvCxnSpPr>
          <p:nvPr/>
        </p:nvCxnSpPr>
        <p:spPr>
          <a:xfrm flipV="1">
            <a:off x="8737635" y="3111500"/>
            <a:ext cx="915860" cy="4917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4" idx="0"/>
            <a:endCxn id="17" idx="2"/>
          </p:cNvCxnSpPr>
          <p:nvPr/>
        </p:nvCxnSpPr>
        <p:spPr>
          <a:xfrm flipH="1" flipV="1">
            <a:off x="10515797" y="4254496"/>
            <a:ext cx="551" cy="49142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736961" y="4254496"/>
            <a:ext cx="1" cy="7801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3794499" y="292100"/>
            <a:ext cx="1738509" cy="44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Generic Loss L1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5976309" y="292100"/>
            <a:ext cx="2012822" cy="44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Resolution Loss L2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4663754" y="736600"/>
            <a:ext cx="1203450" cy="4610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5809574" y="736600"/>
            <a:ext cx="1104611" cy="46913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976506" y="2619057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06" y="2619057"/>
                <a:ext cx="262892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50809" y="3635254"/>
                <a:ext cx="26394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09" y="3635254"/>
                <a:ext cx="263949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0569354" y="2631399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354" y="2631399"/>
                <a:ext cx="262892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1499735" y="3635253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735" y="3635253"/>
                <a:ext cx="262892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246698" y="2554454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  <a:p>
            <a:r>
              <a:rPr lang="en-US" dirty="0"/>
              <a:t>Layer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7902" y="3612402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</a:t>
            </a:r>
          </a:p>
          <a:p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044904" y="1271336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904" y="1271336"/>
                <a:ext cx="262892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8218327" y="1271336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327" y="1271336"/>
                <a:ext cx="262892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2260303" y="1244384"/>
            <a:ext cx="781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Triplet</a:t>
            </a:r>
          </a:p>
          <a:p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3438105" y="243997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05" y="243997"/>
                <a:ext cx="262892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8155866" y="243996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866" y="243996"/>
                <a:ext cx="262892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1097280" y="228992"/>
            <a:ext cx="234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Sum of two </a:t>
            </a:r>
            <a:r>
              <a:rPr lang="en-US"/>
              <a:t>max-margin objectives</a:t>
            </a:r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5809574" y="112880"/>
            <a:ext cx="2408753" cy="7724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133685" y="5829300"/>
            <a:ext cx="2408753" cy="7724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906185" y="5751862"/>
            <a:ext cx="2408753" cy="7724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346427" y="5674752"/>
            <a:ext cx="2408753" cy="7724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9700012" y="406400"/>
            <a:ext cx="1799723" cy="172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Basic Blocks of Deep Knowledge Embedding Model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81920" cy="1450757"/>
          </a:xfrm>
        </p:spPr>
        <p:txBody>
          <a:bodyPr/>
          <a:lstStyle/>
          <a:p>
            <a:r>
              <a:rPr lang="en-US" dirty="0"/>
              <a:t>IV. Graph Embedding for Entity Resolution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722428"/>
              </p:ext>
            </p:extLst>
          </p:nvPr>
        </p:nvGraphicFramePr>
        <p:xfrm>
          <a:off x="1248232" y="1909837"/>
          <a:ext cx="9907448" cy="427324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76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0464">
                <a:tc row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 prediction</a:t>
                      </a:r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Entity resolution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effectLst/>
                        </a:rPr>
                        <a:t>IMDB-MRR 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effectLst/>
                        </a:rPr>
                        <a:t>FB-MRR 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effectLst/>
                        </a:rPr>
                        <a:t>AUPRC 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RASCAL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400" kern="1200" dirty="0">
                          <a:effectLst/>
                        </a:rPr>
                        <a:t>0.574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TransR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HolE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GAKE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0.763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0.310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0.58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910" y="139064"/>
            <a:ext cx="1122811" cy="1500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655" y="139064"/>
            <a:ext cx="1109938" cy="1508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527" y="139064"/>
            <a:ext cx="1127767" cy="1506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292FE7-4181-014B-8D3A-AEECAEB67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8545" y="163798"/>
            <a:ext cx="1081309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1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Graph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604135" y="1900237"/>
            <a:ext cx="7543800" cy="44862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/>
              <a:t>Mission: To answer any question about products and related knowledge in the world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76" y="2697308"/>
            <a:ext cx="4301342" cy="3434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58" y="2697308"/>
            <a:ext cx="5791200" cy="85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29" y="3883348"/>
            <a:ext cx="3904810" cy="2248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279" y="4036799"/>
            <a:ext cx="2709942" cy="20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16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85812" y="2043113"/>
            <a:ext cx="10444163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/>
              <a:t>We aim at building an authoritative knowledge graph for all products in the world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We shoot for </a:t>
            </a:r>
            <a:r>
              <a:rPr lang="en-US" sz="3600" dirty="0" err="1"/>
              <a:t>roofshot</a:t>
            </a:r>
            <a:r>
              <a:rPr lang="en-US" sz="3600" dirty="0"/>
              <a:t> and moonshot goals to realize our mission</a:t>
            </a:r>
          </a:p>
          <a:p>
            <a:pPr>
              <a:buFont typeface="Wingdings" charset="2"/>
              <a:buChar char="q"/>
            </a:pPr>
            <a:r>
              <a:rPr lang="en-US" sz="3600" dirty="0"/>
              <a:t>There are many exciting research problems that we are tackling</a:t>
            </a:r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42" y="282272"/>
            <a:ext cx="11094721" cy="1450757"/>
          </a:xfrm>
        </p:spPr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2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992" y="4443413"/>
            <a:ext cx="10058400" cy="11104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917" y="1022742"/>
            <a:ext cx="4258549" cy="28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Graph vs. Knowledge Graph</a:t>
            </a:r>
          </a:p>
        </p:txBody>
      </p:sp>
      <p:sp>
        <p:nvSpPr>
          <p:cNvPr id="5" name="Oval 4"/>
          <p:cNvSpPr/>
          <p:nvPr/>
        </p:nvSpPr>
        <p:spPr>
          <a:xfrm>
            <a:off x="485775" y="2771775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857375" y="4243388"/>
            <a:ext cx="900113" cy="90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PG</a:t>
            </a:r>
          </a:p>
        </p:txBody>
      </p:sp>
      <p:sp>
        <p:nvSpPr>
          <p:cNvPr id="7" name="Oval 6"/>
          <p:cNvSpPr/>
          <p:nvPr/>
        </p:nvSpPr>
        <p:spPr>
          <a:xfrm>
            <a:off x="3738562" y="2771775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4200528" y="3533782"/>
            <a:ext cx="1881187" cy="18811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PG</a:t>
            </a:r>
          </a:p>
        </p:txBody>
      </p:sp>
      <p:sp>
        <p:nvSpPr>
          <p:cNvPr id="9" name="Oval 8"/>
          <p:cNvSpPr/>
          <p:nvPr/>
        </p:nvSpPr>
        <p:spPr>
          <a:xfrm>
            <a:off x="6991349" y="2704887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7600950" y="3533782"/>
            <a:ext cx="4471987" cy="27241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PG</a:t>
            </a:r>
          </a:p>
        </p:txBody>
      </p:sp>
      <p:sp>
        <p:nvSpPr>
          <p:cNvPr id="11" name="Oval 10"/>
          <p:cNvSpPr/>
          <p:nvPr/>
        </p:nvSpPr>
        <p:spPr>
          <a:xfrm>
            <a:off x="6991349" y="2700344"/>
            <a:ext cx="2714625" cy="2714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568813" y="2173905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6847" y="2173905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4387" y="2185007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97733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754745" y="2481944"/>
            <a:ext cx="10723108" cy="37759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Graph vs. Knowledge Graph</a:t>
            </a:r>
          </a:p>
        </p:txBody>
      </p:sp>
      <p:sp>
        <p:nvSpPr>
          <p:cNvPr id="9" name="Oval 8"/>
          <p:cNvSpPr/>
          <p:nvPr/>
        </p:nvSpPr>
        <p:spPr>
          <a:xfrm>
            <a:off x="6991349" y="3024201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6991348" y="3024201"/>
            <a:ext cx="2714625" cy="2714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6595" y="1878819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6907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Example for 2 Movies</a:t>
            </a:r>
          </a:p>
        </p:txBody>
      </p:sp>
      <p:cxnSp>
        <p:nvCxnSpPr>
          <p:cNvPr id="97" name="Straight Connector 96"/>
          <p:cNvCxnSpPr>
            <a:stCxn id="115" idx="7"/>
          </p:cNvCxnSpPr>
          <p:nvPr/>
        </p:nvCxnSpPr>
        <p:spPr>
          <a:xfrm flipV="1">
            <a:off x="7498804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104418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23"/>
          <p:cNvSpPr txBox="1"/>
          <p:nvPr/>
        </p:nvSpPr>
        <p:spPr>
          <a:xfrm>
            <a:off x="5733248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11" name="Oval 110"/>
          <p:cNvSpPr/>
          <p:nvPr/>
        </p:nvSpPr>
        <p:spPr>
          <a:xfrm>
            <a:off x="1249922" y="311999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12" name="Oval 111"/>
          <p:cNvSpPr/>
          <p:nvPr/>
        </p:nvSpPr>
        <p:spPr>
          <a:xfrm>
            <a:off x="4312558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13" name="Oval 112"/>
          <p:cNvSpPr/>
          <p:nvPr/>
        </p:nvSpPr>
        <p:spPr>
          <a:xfrm>
            <a:off x="4312558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4" name="Oval 113"/>
          <p:cNvSpPr/>
          <p:nvPr/>
        </p:nvSpPr>
        <p:spPr>
          <a:xfrm>
            <a:off x="6827879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5" name="Oval 114"/>
          <p:cNvSpPr/>
          <p:nvPr/>
        </p:nvSpPr>
        <p:spPr>
          <a:xfrm>
            <a:off x="6827879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6" name="Oval 115"/>
          <p:cNvSpPr/>
          <p:nvPr/>
        </p:nvSpPr>
        <p:spPr>
          <a:xfrm>
            <a:off x="6827879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7" name="Text Box 6"/>
          <p:cNvSpPr txBox="1"/>
          <p:nvPr/>
        </p:nvSpPr>
        <p:spPr>
          <a:xfrm>
            <a:off x="4312558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118" name="Text Box 7"/>
          <p:cNvSpPr txBox="1"/>
          <p:nvPr/>
        </p:nvSpPr>
        <p:spPr>
          <a:xfrm>
            <a:off x="4312558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119" name="Text Box 8"/>
          <p:cNvSpPr txBox="1"/>
          <p:nvPr/>
        </p:nvSpPr>
        <p:spPr>
          <a:xfrm>
            <a:off x="6827879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120" name="Text Box 9"/>
          <p:cNvSpPr txBox="1"/>
          <p:nvPr/>
        </p:nvSpPr>
        <p:spPr>
          <a:xfrm>
            <a:off x="6827879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121" name="Text Box 10"/>
          <p:cNvSpPr txBox="1"/>
          <p:nvPr/>
        </p:nvSpPr>
        <p:spPr>
          <a:xfrm>
            <a:off x="6827879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5104418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7619739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7619739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7619739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369312" y="3409930"/>
            <a:ext cx="93713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369312" y="4853567"/>
            <a:ext cx="944119" cy="77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20"/>
          <p:cNvSpPr txBox="1"/>
          <p:nvPr/>
        </p:nvSpPr>
        <p:spPr>
          <a:xfrm>
            <a:off x="5733248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29" name="Text Box 21"/>
          <p:cNvSpPr txBox="1"/>
          <p:nvPr/>
        </p:nvSpPr>
        <p:spPr>
          <a:xfrm>
            <a:off x="5733248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30" name="Freeform 129"/>
          <p:cNvSpPr/>
          <p:nvPr/>
        </p:nvSpPr>
        <p:spPr>
          <a:xfrm>
            <a:off x="5104418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31" name="Freeform 130"/>
          <p:cNvSpPr/>
          <p:nvPr/>
        </p:nvSpPr>
        <p:spPr>
          <a:xfrm flipH="1" flipV="1">
            <a:off x="5104418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32" name="Text Box 29"/>
          <p:cNvSpPr txBox="1"/>
          <p:nvPr/>
        </p:nvSpPr>
        <p:spPr>
          <a:xfrm>
            <a:off x="5092774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133" name="Text Box 30"/>
          <p:cNvSpPr txBox="1"/>
          <p:nvPr/>
        </p:nvSpPr>
        <p:spPr>
          <a:xfrm>
            <a:off x="3532342" y="308779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4" name="Text Box 31"/>
          <p:cNvSpPr txBox="1"/>
          <p:nvPr/>
        </p:nvSpPr>
        <p:spPr>
          <a:xfrm>
            <a:off x="7934154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5" name="Text Box 32"/>
          <p:cNvSpPr txBox="1"/>
          <p:nvPr/>
        </p:nvSpPr>
        <p:spPr>
          <a:xfrm>
            <a:off x="7934154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6" name="Text Box 33"/>
          <p:cNvSpPr txBox="1"/>
          <p:nvPr/>
        </p:nvSpPr>
        <p:spPr>
          <a:xfrm>
            <a:off x="7922510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7" name="Text Box 34"/>
          <p:cNvSpPr txBox="1"/>
          <p:nvPr/>
        </p:nvSpPr>
        <p:spPr>
          <a:xfrm>
            <a:off x="3532341" y="493106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8" name="Text Box 35"/>
          <p:cNvSpPr txBox="1"/>
          <p:nvPr/>
        </p:nvSpPr>
        <p:spPr>
          <a:xfrm>
            <a:off x="1645851" y="3242898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139" name="Oval 138"/>
          <p:cNvSpPr/>
          <p:nvPr/>
        </p:nvSpPr>
        <p:spPr>
          <a:xfrm>
            <a:off x="1249922" y="4587487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0" name="Text Box 38"/>
          <p:cNvSpPr txBox="1"/>
          <p:nvPr/>
        </p:nvSpPr>
        <p:spPr>
          <a:xfrm>
            <a:off x="1727367" y="4710397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141" name="Oval 140"/>
          <p:cNvSpPr/>
          <p:nvPr/>
        </p:nvSpPr>
        <p:spPr>
          <a:xfrm>
            <a:off x="8877399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2" name="Text Box 40"/>
          <p:cNvSpPr txBox="1"/>
          <p:nvPr/>
        </p:nvSpPr>
        <p:spPr>
          <a:xfrm>
            <a:off x="9029891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ea typeface="宋体" charset="-122"/>
                <a:cs typeface="Times New Roman" charset="0"/>
              </a:rPr>
              <a:t>怀特</a:t>
            </a:r>
            <a:r>
              <a:rPr lang="en-US" sz="1400" dirty="0">
                <a:effectLst/>
                <a:ea typeface="宋体" charset="-122"/>
                <a:cs typeface="Times New Roman" charset="0"/>
              </a:rPr>
              <a:t>”</a:t>
            </a:r>
          </a:p>
        </p:txBody>
      </p:sp>
      <p:sp>
        <p:nvSpPr>
          <p:cNvPr id="143" name="Oval 142"/>
          <p:cNvSpPr/>
          <p:nvPr/>
        </p:nvSpPr>
        <p:spPr>
          <a:xfrm>
            <a:off x="8877399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4" name="Text Box 42"/>
          <p:cNvSpPr txBox="1"/>
          <p:nvPr/>
        </p:nvSpPr>
        <p:spPr>
          <a:xfrm>
            <a:off x="9343200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145" name="Oval 144"/>
          <p:cNvSpPr/>
          <p:nvPr/>
        </p:nvSpPr>
        <p:spPr>
          <a:xfrm>
            <a:off x="8877399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6" name="Text Box 44"/>
          <p:cNvSpPr txBox="1"/>
          <p:nvPr/>
        </p:nvSpPr>
        <p:spPr>
          <a:xfrm>
            <a:off x="9343200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5104418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 Box 24"/>
          <p:cNvSpPr txBox="1"/>
          <p:nvPr/>
        </p:nvSpPr>
        <p:spPr>
          <a:xfrm>
            <a:off x="5418833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03" name="Oval 102"/>
          <p:cNvSpPr/>
          <p:nvPr/>
        </p:nvSpPr>
        <p:spPr>
          <a:xfrm>
            <a:off x="8877624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4" name="Text Box 49"/>
          <p:cNvSpPr txBox="1"/>
          <p:nvPr/>
        </p:nvSpPr>
        <p:spPr>
          <a:xfrm>
            <a:off x="9029014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“Robin Wright Penn”</a:t>
            </a:r>
          </a:p>
        </p:txBody>
      </p:sp>
      <p:sp>
        <p:nvSpPr>
          <p:cNvPr id="99" name="Oval 98"/>
          <p:cNvSpPr/>
          <p:nvPr/>
        </p:nvSpPr>
        <p:spPr>
          <a:xfrm>
            <a:off x="8873504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0" name="Text Box 40"/>
          <p:cNvSpPr txBox="1"/>
          <p:nvPr/>
        </p:nvSpPr>
        <p:spPr>
          <a:xfrm>
            <a:off x="9260488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101" name="Text Box 33"/>
          <p:cNvSpPr txBox="1"/>
          <p:nvPr/>
        </p:nvSpPr>
        <p:spPr>
          <a:xfrm>
            <a:off x="7847996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147" name="Straight Connector 146"/>
          <p:cNvCxnSpPr>
            <a:stCxn id="115" idx="5"/>
            <a:endCxn id="141" idx="2"/>
          </p:cNvCxnSpPr>
          <p:nvPr/>
        </p:nvCxnSpPr>
        <p:spPr>
          <a:xfrm>
            <a:off x="7498804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 Box 33"/>
          <p:cNvSpPr txBox="1"/>
          <p:nvPr/>
        </p:nvSpPr>
        <p:spPr>
          <a:xfrm>
            <a:off x="7885121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54" name="Oval 153"/>
          <p:cNvSpPr/>
          <p:nvPr/>
        </p:nvSpPr>
        <p:spPr>
          <a:xfrm>
            <a:off x="8877402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>
                <a:solidFill>
                  <a:schemeClr val="tx1"/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55" name="Straight Connector 154"/>
          <p:cNvCxnSpPr>
            <a:stCxn id="114" idx="5"/>
            <a:endCxn id="154" idx="2"/>
          </p:cNvCxnSpPr>
          <p:nvPr/>
        </p:nvCxnSpPr>
        <p:spPr>
          <a:xfrm>
            <a:off x="7498804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32"/>
          <p:cNvSpPr txBox="1"/>
          <p:nvPr/>
        </p:nvSpPr>
        <p:spPr>
          <a:xfrm>
            <a:off x="7599353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a typeface="宋体" charset="-122"/>
                <a:cs typeface="Times New Roman" charset="0"/>
              </a:rPr>
              <a:t>birth_date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249922" y="3788790"/>
            <a:ext cx="2114442" cy="5500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Movie</a:t>
            </a:r>
          </a:p>
        </p:txBody>
      </p:sp>
      <p:cxnSp>
        <p:nvCxnSpPr>
          <p:cNvPr id="56" name="Straight Connector 55"/>
          <p:cNvCxnSpPr>
            <a:stCxn id="55" idx="6"/>
            <a:endCxn id="112" idx="3"/>
          </p:cNvCxnSpPr>
          <p:nvPr/>
        </p:nvCxnSpPr>
        <p:spPr>
          <a:xfrm flipV="1">
            <a:off x="3364364" y="3620092"/>
            <a:ext cx="1063307" cy="4437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30"/>
          <p:cNvSpPr txBox="1"/>
          <p:nvPr/>
        </p:nvSpPr>
        <p:spPr>
          <a:xfrm>
            <a:off x="3709123" y="3814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cxnSp>
        <p:nvCxnSpPr>
          <p:cNvPr id="61" name="Straight Connector 60"/>
          <p:cNvCxnSpPr>
            <a:stCxn id="55" idx="6"/>
            <a:endCxn id="113" idx="1"/>
          </p:cNvCxnSpPr>
          <p:nvPr/>
        </p:nvCxnSpPr>
        <p:spPr>
          <a:xfrm>
            <a:off x="3364364" y="4063818"/>
            <a:ext cx="1063307" cy="51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30"/>
          <p:cNvSpPr txBox="1"/>
          <p:nvPr/>
        </p:nvSpPr>
        <p:spPr>
          <a:xfrm>
            <a:off x="3704408" y="436174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  <p:sp>
        <p:nvSpPr>
          <p:cNvPr id="65" name="Oval 64"/>
          <p:cNvSpPr/>
          <p:nvPr/>
        </p:nvSpPr>
        <p:spPr>
          <a:xfrm>
            <a:off x="8873098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66" name="Straight Connector 65"/>
          <p:cNvCxnSpPr>
            <a:stCxn id="116" idx="5"/>
            <a:endCxn id="65" idx="2"/>
          </p:cNvCxnSpPr>
          <p:nvPr/>
        </p:nvCxnSpPr>
        <p:spPr>
          <a:xfrm>
            <a:off x="7498804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31"/>
          <p:cNvSpPr txBox="1"/>
          <p:nvPr/>
        </p:nvSpPr>
        <p:spPr>
          <a:xfrm>
            <a:off x="7777092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0584920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30484</TotalTime>
  <Words>1978</Words>
  <Application>Microsoft Macintosh PowerPoint</Application>
  <PresentationFormat>Widescreen</PresentationFormat>
  <Paragraphs>817</Paragraphs>
  <Slides>61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宋体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Retrospect</vt:lpstr>
      <vt:lpstr>Challenges and Innovations in Building a Product Knowledge Graph</vt:lpstr>
      <vt:lpstr>Product Graph vs. Knowledge Graph</vt:lpstr>
      <vt:lpstr>Knowledge Graph Example for 2 Movies</vt:lpstr>
      <vt:lpstr>Knowledge Graph in Search</vt:lpstr>
      <vt:lpstr>Knowledge Graph in Personal Assistant</vt:lpstr>
      <vt:lpstr>Product Graph</vt:lpstr>
      <vt:lpstr>Product Graph vs. Knowledge Graph</vt:lpstr>
      <vt:lpstr>Product Graph vs. Knowledge Graph</vt:lpstr>
      <vt:lpstr>Knowledge Graph Example for 2 Movies</vt:lpstr>
      <vt:lpstr>Product Graph vs. Knowledge Graph</vt:lpstr>
      <vt:lpstr>Product Graph vs. Knowledge Graph</vt:lpstr>
      <vt:lpstr>Another Example of Product Graph</vt:lpstr>
      <vt:lpstr>Knowledge Graph vs. Product Graph</vt:lpstr>
      <vt:lpstr>But, Is The Problem Harder?</vt:lpstr>
      <vt:lpstr>Challenges in Building Product Graph I</vt:lpstr>
      <vt:lpstr>Challenges in Building Product Graph II</vt:lpstr>
      <vt:lpstr>Challenges in Building Product Graph III</vt:lpstr>
      <vt:lpstr>Challenges in Building Product Graph IV</vt:lpstr>
      <vt:lpstr>How to Build a Product Graph?</vt:lpstr>
      <vt:lpstr>Where is Knowledge from?</vt:lpstr>
      <vt:lpstr>Architecture</vt:lpstr>
      <vt:lpstr>Which ML Model Works Best?</vt:lpstr>
      <vt:lpstr>Which ML Model Works Best?</vt:lpstr>
      <vt:lpstr>Research Philosophy</vt:lpstr>
      <vt:lpstr>I. Integrating Knowledge from  Structured Sources</vt:lpstr>
      <vt:lpstr>Challenges: Linkage &amp; Quality</vt:lpstr>
      <vt:lpstr>Challenges: Linkage</vt:lpstr>
      <vt:lpstr>I. Integrating Knowledge from  Structured Sources</vt:lpstr>
      <vt:lpstr>I. Integrating Knowledge from  Structured Sources</vt:lpstr>
      <vt:lpstr>I. Integrating Knowledge from  Structured Sources—Entity Resolution</vt:lpstr>
      <vt:lpstr>I. Integrating Knowledge from  Structured Sources—Entity Resolution</vt:lpstr>
      <vt:lpstr>I. Integrating Knowledge—Entity Resolution  Which ML Model Works Best?</vt:lpstr>
      <vt:lpstr>I. Integrating Knowledge—Entity Resolution  Which ML Model Works Best?</vt:lpstr>
      <vt:lpstr>I. Integrating Knowledge from  Structured Sources—Entity Resolution</vt:lpstr>
      <vt:lpstr>I. Integrating Knowledge from  Structured Sources—Entity Resolution</vt:lpstr>
      <vt:lpstr>I. Integrating Knowledge from  Structured Sources—Entity Resolution</vt:lpstr>
      <vt:lpstr>I. Integrating Knowledge from  Structured Sources—Entity Resolution</vt:lpstr>
      <vt:lpstr>II. Extracting Knowledge from  Semi-Structured Data on the Web</vt:lpstr>
      <vt:lpstr>II. Extracting Knowledge from  Semi-Structured Data on the Web</vt:lpstr>
      <vt:lpstr>II. Extracting Knowledge from  Semi-Structured Data on the Web</vt:lpstr>
      <vt:lpstr>II. Extracting Knowledge from Web—Distantly Supervised DOM Extraction</vt:lpstr>
      <vt:lpstr>II. Extracting Knowledge from Web—Distantly Supervised DOM Extraction</vt:lpstr>
      <vt:lpstr>II. Extracting Knowledge from Web—Distantly Supervised DOM Extraction</vt:lpstr>
      <vt:lpstr>II. Distantly Supervised DOM Extraction  Which ML Model Works Best?</vt:lpstr>
      <vt:lpstr>II. Extracting Knowledge from Web—Distantly Supervised DOM Extraction</vt:lpstr>
      <vt:lpstr>III. Building a Shallow Graph from  Product Profiles in Amazon Catalog</vt:lpstr>
      <vt:lpstr>Another Example of Product Graph</vt:lpstr>
      <vt:lpstr>III. Building a Shallow Graph from  Product Profiles in Amazon Catalog</vt:lpstr>
      <vt:lpstr>III. Building a Shallow Graph from  Product Profiles in Amazon Catalog</vt:lpstr>
      <vt:lpstr>III. Open Attribute Extraction by  Named Entity Recognition</vt:lpstr>
      <vt:lpstr>III. Open Attribute Extraction by  Named Entity Recognition</vt:lpstr>
      <vt:lpstr>III. Open Attribute Extraction by  Named Entity Recognition</vt:lpstr>
      <vt:lpstr>III. Product Profile Extraction by NER —Which ML Model Works Best?</vt:lpstr>
      <vt:lpstr>III. Building a Shallow Graph from  Product Profiles in Amazon Catalog</vt:lpstr>
      <vt:lpstr>IV. Graph Mining and Embedding</vt:lpstr>
      <vt:lpstr>IV. Graph Mining</vt:lpstr>
      <vt:lpstr>IV. Graph Embedding</vt:lpstr>
      <vt:lpstr>PowerPoint Presentation</vt:lpstr>
      <vt:lpstr>IV. Graph Embedding for Entity Resolution</vt:lpstr>
      <vt:lpstr>Take Aways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Product Graph</dc:title>
  <dc:creator>Microsoft Office User</dc:creator>
  <cp:lastModifiedBy>Xin Luna Dong</cp:lastModifiedBy>
  <cp:revision>273</cp:revision>
  <cp:lastPrinted>2018-02-03T06:30:16Z</cp:lastPrinted>
  <dcterms:created xsi:type="dcterms:W3CDTF">2016-09-20T15:19:06Z</dcterms:created>
  <dcterms:modified xsi:type="dcterms:W3CDTF">2018-02-09T07:53:23Z</dcterms:modified>
</cp:coreProperties>
</file>